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0"/>
  </p:notesMasterIdLst>
  <p:sldIdLst>
    <p:sldId id="256" r:id="rId3"/>
    <p:sldId id="264" r:id="rId4"/>
    <p:sldId id="257" r:id="rId5"/>
    <p:sldId id="262" r:id="rId6"/>
    <p:sldId id="266" r:id="rId7"/>
    <p:sldId id="265" r:id="rId8"/>
    <p:sldId id="263" r:id="rId9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envenido" id="{E75E278A-FF0E-49A4-B170-79828D63BBAD}">
          <p14:sldIdLst>
            <p14:sldId id="256"/>
          </p14:sldIdLst>
        </p14:section>
        <p14:section name="Diseñar, impresionar, trabajar en equipo" id="{B9B51309-D148-4332-87C2-07BE32FBCA3B}">
          <p14:sldIdLst>
            <p14:sldId id="264"/>
            <p14:sldId id="257"/>
            <p14:sldId id="262"/>
            <p14:sldId id="266"/>
            <p14:sldId id="265"/>
          </p14:sldIdLst>
        </p14:section>
        <p14:section name="Más información" id="{2CC34DB2-6590-42C0-AD4B-A04C6060184E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8" name="Autor" initials="A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2" autoAdjust="0"/>
    <p:restoredTop sz="94280" autoAdjust="0"/>
  </p:normalViewPr>
  <p:slideViewPr>
    <p:cSldViewPr snapToGrid="0">
      <p:cViewPr varScale="1">
        <p:scale>
          <a:sx n="103" d="100"/>
          <a:sy n="103" d="100"/>
        </p:scale>
        <p:origin x="2040" y="168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Hoja1!$B$23:$B$24</c:f>
              <c:strCache>
                <c:ptCount val="2"/>
                <c:pt idx="0">
                  <c:v>AUDITORIAS PROGRAMADAS</c:v>
                </c:pt>
                <c:pt idx="1">
                  <c:v>AUDITORIAS REALIZADAS</c:v>
                </c:pt>
              </c:strCache>
            </c:strRef>
          </c:cat>
          <c:val>
            <c:numRef>
              <c:f>Hoja1!$C$23:$C$24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5-A649-938F-384454CDD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3963144"/>
        <c:axId val="2078305816"/>
      </c:barChart>
      <c:catAx>
        <c:axId val="-2143963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78305816"/>
        <c:crosses val="autoZero"/>
        <c:auto val="1"/>
        <c:lblAlgn val="ctr"/>
        <c:lblOffset val="100"/>
        <c:noMultiLvlLbl val="0"/>
      </c:catAx>
      <c:valAx>
        <c:axId val="207830581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43963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DF61EA0F-A667-4B49-8422-0062BC55E249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r>
              <a:rPr lang="en-US" sz="1200" b="0" i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En el </a:t>
            </a:r>
            <a:r>
              <a:rPr lang="en-US" sz="1200" b="0" i="0" baseline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modo Presentación, haga clic en la flecha para acceder al Centro de introducción a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DF61EA0F-A667-4B49-8422-0062BC55E249}" type="slidenum">
              <a:rPr lang="en-US" sz="1200" b="0" i="0">
                <a:latin typeface="Calibri"/>
                <a:ea typeface="+mn-ea"/>
                <a:cs typeface="+mn-cs"/>
              </a:rPr>
              <a:t>7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19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2061006"/>
            <a:ext cx="78867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2" y="5110610"/>
            <a:ext cx="50291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26" y="0"/>
            <a:ext cx="8062025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3125815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42662" y="1709738"/>
            <a:ext cx="490133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402239"/>
            <a:ext cx="3381536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2481" y="2402237"/>
            <a:ext cx="3952068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242662" y="1709738"/>
            <a:ext cx="490133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05815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Haga clic para modificar el estilo de texto del patrón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Segundo nivel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Tercer nivel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Cuarto nivel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Haga clic para modificar el estilo de texto del patrón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Segundo nivel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Tercer nivel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Cuarto nivel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0"/>
            <a:ext cx="8053388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8"/>
            <a:ext cx="386715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Haga clic para modificar el estilo de texto del patrón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Segundo nivel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Tercer nivel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Cuarto nivel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9" y="1489075"/>
            <a:ext cx="38683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9" y="2193928"/>
            <a:ext cx="386834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Haga clic para modificar el estilo de texto del patrón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Segundo nivel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Tercer nivel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Cuarto nivel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05815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Haga clic para modificar el estilo de texto del patrón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Segundo nivel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Tercer nivel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Cuarto nivel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01850"/>
            <a:ext cx="2949178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01850"/>
            <a:ext cx="2949178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05815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71510" y="0"/>
            <a:ext cx="1572491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61564" y="365125"/>
            <a:ext cx="1364673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71510" y="0"/>
            <a:ext cx="1572491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15.officeredir.microsoft.com/r/rlid2013GettingStartedCntrPPT?clid=308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noProof="1"/>
              <a:t>Indicadores Objetivos de Calidad.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8651" y="5110610"/>
            <a:ext cx="8515349" cy="113779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s-ES" sz="2600" noProof="1"/>
              <a:t>Hospital Civil de Guadalajara “Dr. Juan I. Menchaca”. </a:t>
            </a:r>
          </a:p>
          <a:p>
            <a:r>
              <a:rPr lang="es-ES" sz="2600" noProof="1"/>
              <a:t>Reporte del Segundo Semestre 2019.                              </a:t>
            </a:r>
          </a:p>
        </p:txBody>
      </p:sp>
      <p:pic>
        <p:nvPicPr>
          <p:cNvPr id="1026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676" y="594359"/>
            <a:ext cx="3929063" cy="21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2400" dirty="0"/>
              <a:t>OBJETIVO DE CALIDAD 1 . Fomentar el Desarrollo Humano, Profesional y Laboral del personal de la Institución.</a:t>
            </a:r>
            <a:endParaRPr lang="es-ES" sz="2400" noProof="1"/>
          </a:p>
        </p:txBody>
      </p:sp>
      <p:sp>
        <p:nvSpPr>
          <p:cNvPr id="6" name="Marcador de posición de contenido 2"/>
          <p:cNvSpPr>
            <a:spLocks noGrp="1"/>
          </p:cNvSpPr>
          <p:nvPr>
            <p:ph idx="1"/>
          </p:nvPr>
        </p:nvSpPr>
        <p:spPr>
          <a:xfrm>
            <a:off x="117831" y="1825623"/>
            <a:ext cx="4854819" cy="4433752"/>
          </a:xfrm>
        </p:spPr>
        <p:txBody>
          <a:bodyPr>
            <a:noAutofit/>
          </a:bodyPr>
          <a:lstStyle/>
          <a:p>
            <a:pPr marL="0" indent="0" algn="l" defTabSz="914400">
              <a:lnSpc>
                <a:spcPct val="150000"/>
              </a:lnSpc>
              <a:spcBef>
                <a:spcPts val="0"/>
              </a:spcBef>
              <a:buNone/>
            </a:pPr>
            <a:endParaRPr lang="es-ES" noProof="1"/>
          </a:p>
          <a:p>
            <a:pPr marL="0" indent="0" algn="l" defTabSz="914400">
              <a:lnSpc>
                <a:spcPct val="150000"/>
              </a:lnSpc>
              <a:spcBef>
                <a:spcPts val="0"/>
              </a:spcBef>
              <a:buNone/>
            </a:pPr>
            <a:endParaRPr lang="es-ES" noProof="1"/>
          </a:p>
        </p:txBody>
      </p:sp>
      <p:sp>
        <p:nvSpPr>
          <p:cNvPr id="11" name="10 CuadroTexto"/>
          <p:cNvSpPr txBox="1"/>
          <p:nvPr/>
        </p:nvSpPr>
        <p:spPr>
          <a:xfrm>
            <a:off x="827903" y="5684073"/>
            <a:ext cx="6139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PORCENTAJE DE PERSONAL </a:t>
            </a:r>
          </a:p>
          <a:p>
            <a:r>
              <a:rPr lang="es-MX" dirty="0"/>
              <a:t>CAPACITADO DURANTE EL SEGUNDO SEMESTRE 2019: 82%</a:t>
            </a:r>
          </a:p>
        </p:txBody>
      </p:sp>
      <p:sp>
        <p:nvSpPr>
          <p:cNvPr id="13" name="Marcador de posición de contenido 2"/>
          <p:cNvSpPr txBox="1">
            <a:spLocks/>
          </p:cNvSpPr>
          <p:nvPr/>
        </p:nvSpPr>
        <p:spPr>
          <a:xfrm>
            <a:off x="937260" y="1825623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b="1" noProof="1"/>
              <a:t>NOMBRE DEL INDICADOR: </a:t>
            </a:r>
            <a:r>
              <a:rPr lang="es-MX" dirty="0"/>
              <a:t>Porcentaje de personas que recibieron algún tipo de formación.</a:t>
            </a:r>
          </a:p>
          <a:p>
            <a:pPr>
              <a:spcBef>
                <a:spcPts val="0"/>
              </a:spcBef>
            </a:pPr>
            <a:r>
              <a:rPr lang="es-MX" b="1" dirty="0"/>
              <a:t>ESTÁNDAR: </a:t>
            </a:r>
            <a:r>
              <a:rPr lang="es-MX" dirty="0"/>
              <a:t>90% del personal capacitado.</a:t>
            </a:r>
          </a:p>
          <a:p>
            <a:pPr>
              <a:spcBef>
                <a:spcPts val="0"/>
              </a:spcBef>
            </a:pPr>
            <a:r>
              <a:rPr lang="es-MX" b="1" noProof="1"/>
              <a:t>META: </a:t>
            </a:r>
            <a:r>
              <a:rPr lang="es-MX" dirty="0"/>
              <a:t>Cumplir el estándar establecido en dos años con metas intermedias de .5 puntos porcentuales cada seis meses.</a:t>
            </a:r>
            <a:endParaRPr lang="es-ES" noProof="1"/>
          </a:p>
          <a:p>
            <a:pPr>
              <a:spcBef>
                <a:spcPts val="0"/>
              </a:spcBef>
            </a:pPr>
            <a:endParaRPr lang="es-ES" noProof="1"/>
          </a:p>
        </p:txBody>
      </p:sp>
      <p:pic>
        <p:nvPicPr>
          <p:cNvPr id="15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32" y="5767911"/>
            <a:ext cx="1540080" cy="85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CBBB65E-009D-D847-AB24-09603EB5D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217" y="2235961"/>
            <a:ext cx="4189060" cy="25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53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326" y="45897"/>
            <a:ext cx="8062025" cy="1208868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s-ES" sz="2800" noProof="1"/>
              <a:t>OBJETIVO DE CALIDAD 2. </a:t>
            </a:r>
            <a:r>
              <a:rPr lang="es-MX" sz="2800" dirty="0"/>
              <a:t>Satisfacer las necesidades y expectativas de los clientes en las áreas asistenciales, de enseñanza e investigación.</a:t>
            </a:r>
            <a:endParaRPr lang="es-ES" sz="2800" noProof="1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98831" y="1825625"/>
            <a:ext cx="4854819" cy="4433752"/>
          </a:xfrm>
        </p:spPr>
        <p:txBody>
          <a:bodyPr>
            <a:noAutofit/>
          </a:bodyPr>
          <a:lstStyle/>
          <a:p>
            <a:pPr marL="0" indent="0" algn="l" defTabSz="914400">
              <a:lnSpc>
                <a:spcPct val="150000"/>
              </a:lnSpc>
              <a:spcBef>
                <a:spcPts val="0"/>
              </a:spcBef>
              <a:buNone/>
            </a:pPr>
            <a:endParaRPr lang="es-ES" noProof="1"/>
          </a:p>
          <a:p>
            <a:pPr marL="0" indent="0" algn="l" defTabSz="914400">
              <a:lnSpc>
                <a:spcPct val="150000"/>
              </a:lnSpc>
              <a:spcBef>
                <a:spcPts val="0"/>
              </a:spcBef>
              <a:buNone/>
            </a:pPr>
            <a:endParaRPr lang="es-ES" noProof="1"/>
          </a:p>
        </p:txBody>
      </p:sp>
      <p:sp>
        <p:nvSpPr>
          <p:cNvPr id="8" name="Marcador de posición de contenido 2"/>
          <p:cNvSpPr txBox="1">
            <a:spLocks/>
          </p:cNvSpPr>
          <p:nvPr/>
        </p:nvSpPr>
        <p:spPr>
          <a:xfrm>
            <a:off x="628650" y="1825623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b="1" noProof="1"/>
              <a:t>NOMBRE DEL INDICADOR: </a:t>
            </a:r>
            <a:r>
              <a:rPr lang="es-MX" dirty="0"/>
              <a:t>Porcentaje de clientes satisfechos.</a:t>
            </a:r>
          </a:p>
          <a:p>
            <a:pPr>
              <a:spcBef>
                <a:spcPts val="0"/>
              </a:spcBef>
            </a:pPr>
            <a:r>
              <a:rPr lang="es-MX" b="1" dirty="0"/>
              <a:t>ESTÁNDAR: </a:t>
            </a:r>
            <a:r>
              <a:rPr lang="es-MX" dirty="0"/>
              <a:t>90% de clientes satisfechos.</a:t>
            </a:r>
          </a:p>
          <a:p>
            <a:pPr>
              <a:spcBef>
                <a:spcPts val="0"/>
              </a:spcBef>
            </a:pPr>
            <a:r>
              <a:rPr lang="es-MX" b="1" noProof="1"/>
              <a:t>META: </a:t>
            </a:r>
            <a:r>
              <a:rPr lang="es-MX" dirty="0"/>
              <a:t>Lograr la satisfacción del 90% de los grupos de clientes en un período no mayor a dos años con metas intermedias de 10 puntos porcentuales cada año.</a:t>
            </a:r>
            <a:endParaRPr lang="es-ES" noProof="1"/>
          </a:p>
        </p:txBody>
      </p:sp>
      <p:sp>
        <p:nvSpPr>
          <p:cNvPr id="10" name="9 CuadroTexto"/>
          <p:cNvSpPr txBox="1"/>
          <p:nvPr/>
        </p:nvSpPr>
        <p:spPr>
          <a:xfrm>
            <a:off x="826047" y="5498600"/>
            <a:ext cx="5050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PORCENTAJE DE CLIENTES SATISFECHOS</a:t>
            </a:r>
          </a:p>
          <a:p>
            <a:r>
              <a:rPr lang="es-MX" dirty="0"/>
              <a:t>SEGUNDO SEMESTRE 2019: 86%</a:t>
            </a:r>
          </a:p>
        </p:txBody>
      </p:sp>
      <p:pic>
        <p:nvPicPr>
          <p:cNvPr id="13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32" y="5767911"/>
            <a:ext cx="1540080" cy="85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B0ACF29-489A-F84C-84EC-A57C4DA1B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185506"/>
            <a:ext cx="4595716" cy="284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627" y="122396"/>
            <a:ext cx="8062025" cy="1025274"/>
          </a:xfrm>
        </p:spPr>
        <p:txBody>
          <a:bodyPr>
            <a:noAutofit/>
          </a:bodyPr>
          <a:lstStyle/>
          <a:p>
            <a:br>
              <a:rPr lang="es-MX" sz="2000" dirty="0"/>
            </a:br>
            <a:r>
              <a:rPr lang="es-ES" sz="2000" noProof="1"/>
              <a:t>OBJETIVO DE CALIDAD 3. </a:t>
            </a:r>
            <a:r>
              <a:rPr lang="es-MX" sz="2000" dirty="0"/>
              <a:t>Gestionar las actividades de asistencia, enseñanza e investigación, administración y ambientales a través de un Modelo de Calidad basado en Procesos.</a:t>
            </a:r>
            <a:endParaRPr lang="es-ES" sz="2000" noProof="1"/>
          </a:p>
        </p:txBody>
      </p:sp>
      <p:sp>
        <p:nvSpPr>
          <p:cNvPr id="8" name="Marcador de posición de contenido 2"/>
          <p:cNvSpPr txBox="1">
            <a:spLocks/>
          </p:cNvSpPr>
          <p:nvPr/>
        </p:nvSpPr>
        <p:spPr>
          <a:xfrm>
            <a:off x="440858" y="1825623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b="1" noProof="1"/>
              <a:t>NOMBRE DEL INDICADOR: </a:t>
            </a:r>
            <a:r>
              <a:rPr lang="es-MX" dirty="0"/>
              <a:t>Porcentaje de procesos documentados que no están dentro del alcance del Sistema pero que lo afectan.</a:t>
            </a:r>
          </a:p>
          <a:p>
            <a:pPr>
              <a:spcBef>
                <a:spcPts val="0"/>
              </a:spcBef>
            </a:pPr>
            <a:r>
              <a:rPr lang="es-MX" b="1" dirty="0"/>
              <a:t>ESTÁNDAR: </a:t>
            </a:r>
            <a:r>
              <a:rPr lang="es-MX" dirty="0"/>
              <a:t>100% de procesos documentados.</a:t>
            </a:r>
            <a:endParaRPr lang="es-MX" b="1" dirty="0"/>
          </a:p>
          <a:p>
            <a:pPr>
              <a:spcBef>
                <a:spcPts val="0"/>
              </a:spcBef>
            </a:pPr>
            <a:r>
              <a:rPr lang="es-MX" b="1" noProof="1"/>
              <a:t>META: </a:t>
            </a:r>
            <a:r>
              <a:rPr lang="es-MX" dirty="0"/>
              <a:t>Documentar los procesos externos al sistema en un período de un año, con metas intermedias del 50% semestral.</a:t>
            </a:r>
            <a:endParaRPr lang="es-ES" noProof="1"/>
          </a:p>
        </p:txBody>
      </p:sp>
      <p:sp>
        <p:nvSpPr>
          <p:cNvPr id="10" name="9 Rectángulo"/>
          <p:cNvSpPr/>
          <p:nvPr/>
        </p:nvSpPr>
        <p:spPr>
          <a:xfrm>
            <a:off x="4274820" y="16420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MX" dirty="0"/>
              <a:t>PORCENTAJE DE PROCESOS DOCUMENTADOS </a:t>
            </a:r>
          </a:p>
          <a:p>
            <a:pPr algn="r"/>
            <a:r>
              <a:rPr lang="es-MX" dirty="0"/>
              <a:t>AL  SEGUNDO SEMESTRE 2019: 93 %</a:t>
            </a:r>
          </a:p>
        </p:txBody>
      </p:sp>
      <p:pic>
        <p:nvPicPr>
          <p:cNvPr id="12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32" y="5767911"/>
            <a:ext cx="1540080" cy="85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FB8E86-32E3-9541-82F0-139F4A009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170" y="2373583"/>
            <a:ext cx="44386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73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326" y="-15296"/>
            <a:ext cx="8062025" cy="12088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s-ES" sz="2800" noProof="1"/>
              <a:t>OBJETIVO DE CALIDAD 4. </a:t>
            </a:r>
            <a:r>
              <a:rPr lang="es-MX" sz="2800" dirty="0"/>
              <a:t>Fomentar la cultura de la evaluación y tomar decisiones en base a resultados.</a:t>
            </a:r>
            <a:endParaRPr lang="es-ES" sz="2800" noProof="1"/>
          </a:p>
        </p:txBody>
      </p:sp>
      <p:sp>
        <p:nvSpPr>
          <p:cNvPr id="10" name="Marcador de posición de contenido 2"/>
          <p:cNvSpPr txBox="1">
            <a:spLocks/>
          </p:cNvSpPr>
          <p:nvPr/>
        </p:nvSpPr>
        <p:spPr>
          <a:xfrm>
            <a:off x="440858" y="1825623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s-ES" b="1" noProof="1"/>
              <a:t>NOMBRE DEL INDICADOR: </a:t>
            </a:r>
            <a:r>
              <a:rPr lang="es-MX" dirty="0"/>
              <a:t>Porcentaje  de cumplimiento del programa de auditorías internas de calidad. </a:t>
            </a:r>
          </a:p>
          <a:p>
            <a:pPr algn="just">
              <a:spcBef>
                <a:spcPts val="0"/>
              </a:spcBef>
            </a:pPr>
            <a:r>
              <a:rPr lang="es-MX" b="1" dirty="0"/>
              <a:t>ESTÁNDAR: </a:t>
            </a:r>
            <a:r>
              <a:rPr lang="es-MX" dirty="0"/>
              <a:t>100% de cumplimiento del programa de auditorias.</a:t>
            </a:r>
          </a:p>
          <a:p>
            <a:pPr algn="just">
              <a:spcBef>
                <a:spcPts val="0"/>
              </a:spcBef>
            </a:pPr>
            <a:r>
              <a:rPr lang="es-MX" b="1" noProof="1"/>
              <a:t>META: </a:t>
            </a:r>
            <a:r>
              <a:rPr lang="es-MX" dirty="0"/>
              <a:t>Que el 100% de las auditorias internas programadas por año sean cumplidas.</a:t>
            </a:r>
            <a:endParaRPr lang="es-ES" noProof="1"/>
          </a:p>
        </p:txBody>
      </p:sp>
      <p:sp>
        <p:nvSpPr>
          <p:cNvPr id="8" name="7 CuadroTexto"/>
          <p:cNvSpPr txBox="1"/>
          <p:nvPr/>
        </p:nvSpPr>
        <p:spPr>
          <a:xfrm>
            <a:off x="654909" y="5515957"/>
            <a:ext cx="7091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TOTAL DE CUMPLIMIENTO  SEGUNDO  SEMESTRE 2019: 100% DE LAS</a:t>
            </a:r>
          </a:p>
          <a:p>
            <a:pPr algn="ctr"/>
            <a:r>
              <a:rPr lang="es-MX" dirty="0"/>
              <a:t> AUDITORIAS REALIZADAS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528301"/>
              </p:ext>
            </p:extLst>
          </p:nvPr>
        </p:nvGraphicFramePr>
        <p:xfrm>
          <a:off x="5083965" y="1996202"/>
          <a:ext cx="3429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32" y="5767911"/>
            <a:ext cx="1540080" cy="85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450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400" noProof="1"/>
              <a:t>OBJETIVO DE CALIDAD 5. </a:t>
            </a:r>
            <a:r>
              <a:rPr lang="es-MX" sz="2400" dirty="0"/>
              <a:t>Proteger y conservar el medio ambiente cumpliendo con las disposiciones legales vigentes.</a:t>
            </a:r>
            <a:endParaRPr lang="es-ES" sz="2400" noProof="1"/>
          </a:p>
        </p:txBody>
      </p:sp>
      <p:sp>
        <p:nvSpPr>
          <p:cNvPr id="7" name="Marcador de posición de contenido 2"/>
          <p:cNvSpPr txBox="1">
            <a:spLocks/>
          </p:cNvSpPr>
          <p:nvPr/>
        </p:nvSpPr>
        <p:spPr>
          <a:xfrm>
            <a:off x="271360" y="1580831"/>
            <a:ext cx="36576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ES" sz="1400" b="1" noProof="1"/>
              <a:t>NOMBRE DEL INDICADOR: </a:t>
            </a:r>
            <a:r>
              <a:rPr lang="es-ES" sz="1400" noProof="1"/>
              <a:t>Porcentaje de cumplimiento de las disposiciones legales vigentes aplicables relacionadas con la seguridad, salud ocupacional y medio ambiente.</a:t>
            </a:r>
          </a:p>
          <a:p>
            <a:pPr>
              <a:spcBef>
                <a:spcPts val="0"/>
              </a:spcBef>
            </a:pPr>
            <a:r>
              <a:rPr lang="es-MX" sz="1400" b="1" dirty="0"/>
              <a:t>ESTÁNDAR: </a:t>
            </a:r>
            <a:r>
              <a:rPr lang="es-MX" sz="1400" dirty="0"/>
              <a:t>100% del cumplimiento de las disposiciones </a:t>
            </a:r>
            <a:r>
              <a:rPr lang="es-ES" sz="1400" noProof="1"/>
              <a:t>legales vigentes aplicables relacionadas con la seguridad, salud ocupacional y medio ambiente</a:t>
            </a:r>
            <a:endParaRPr lang="es-MX" dirty="0"/>
          </a:p>
          <a:p>
            <a:pPr algn="just">
              <a:spcBef>
                <a:spcPts val="0"/>
              </a:spcBef>
            </a:pPr>
            <a:r>
              <a:rPr lang="es-MX" dirty="0"/>
              <a:t> </a:t>
            </a:r>
            <a:r>
              <a:rPr lang="es-MX" b="1" noProof="1"/>
              <a:t>META: </a:t>
            </a:r>
            <a:r>
              <a:rPr lang="es-MX" sz="1400" noProof="1"/>
              <a:t> Que se logre llegar al estándar establecido en dos años con metas intermedias de 25 puntos porcentuales cada seis meses.</a:t>
            </a:r>
            <a:endParaRPr lang="es-ES" sz="1400" noProof="1"/>
          </a:p>
        </p:txBody>
      </p:sp>
      <p:sp>
        <p:nvSpPr>
          <p:cNvPr id="3" name="2 CuadroTexto"/>
          <p:cNvSpPr txBox="1"/>
          <p:nvPr/>
        </p:nvSpPr>
        <p:spPr>
          <a:xfrm>
            <a:off x="988542" y="6189881"/>
            <a:ext cx="611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TOTAL DE CUMPLIMIENTO AL SEGUNDO SEMESTRE 2019 : 79 %</a:t>
            </a:r>
          </a:p>
        </p:txBody>
      </p:sp>
      <p:pic>
        <p:nvPicPr>
          <p:cNvPr id="10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32" y="5767911"/>
            <a:ext cx="1540080" cy="85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4AEDAA-0591-1246-92E0-1E204C238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633" y="1607577"/>
            <a:ext cx="4961438" cy="31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9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1"/>
              <a:t>Indicadores Objetivos de Calidad.</a:t>
            </a:r>
          </a:p>
        </p:txBody>
      </p:sp>
      <p:sp>
        <p:nvSpPr>
          <p:cNvPr id="8" name="Forma libre 7">
            <a:hlinkClick r:id="rId3" tooltip="Más información"/>
          </p:cNvPr>
          <p:cNvSpPr/>
          <p:nvPr/>
        </p:nvSpPr>
        <p:spPr>
          <a:xfrm>
            <a:off x="8667779" y="6134154"/>
            <a:ext cx="323822" cy="431763"/>
          </a:xfrm>
          <a:custGeom>
            <a:avLst/>
            <a:gdLst>
              <a:gd name="connsiteX0" fmla="*/ 283692 w 643468"/>
              <a:gd name="connsiteY0" fmla="*/ 156886 h 643468"/>
              <a:gd name="connsiteX1" fmla="*/ 315574 w 643468"/>
              <a:gd name="connsiteY1" fmla="*/ 156886 h 643468"/>
              <a:gd name="connsiteX2" fmla="*/ 486582 w 643468"/>
              <a:gd name="connsiteY2" fmla="*/ 321734 h 643468"/>
              <a:gd name="connsiteX3" fmla="*/ 315574 w 643468"/>
              <a:gd name="connsiteY3" fmla="*/ 486582 h 643468"/>
              <a:gd name="connsiteX4" fmla="*/ 283692 w 643468"/>
              <a:gd name="connsiteY4" fmla="*/ 486582 h 643468"/>
              <a:gd name="connsiteX5" fmla="*/ 441545 w 643468"/>
              <a:gd name="connsiteY5" fmla="*/ 334415 h 643468"/>
              <a:gd name="connsiteX6" fmla="*/ 156887 w 643468"/>
              <a:gd name="connsiteY6" fmla="*/ 334415 h 643468"/>
              <a:gd name="connsiteX7" fmla="*/ 156887 w 643468"/>
              <a:gd name="connsiteY7" fmla="*/ 309054 h 643468"/>
              <a:gd name="connsiteX8" fmla="*/ 441545 w 643468"/>
              <a:gd name="connsiteY8" fmla="*/ 309054 h 643468"/>
              <a:gd name="connsiteX9" fmla="*/ 321733 w 643468"/>
              <a:gd name="connsiteY9" fmla="*/ 16937 h 643468"/>
              <a:gd name="connsiteX10" fmla="*/ 16936 w 643468"/>
              <a:gd name="connsiteY10" fmla="*/ 321734 h 643468"/>
              <a:gd name="connsiteX11" fmla="*/ 321733 w 643468"/>
              <a:gd name="connsiteY11" fmla="*/ 626531 h 643468"/>
              <a:gd name="connsiteX12" fmla="*/ 626530 w 643468"/>
              <a:gd name="connsiteY12" fmla="*/ 321734 h 643468"/>
              <a:gd name="connsiteX13" fmla="*/ 321733 w 643468"/>
              <a:gd name="connsiteY13" fmla="*/ 16937 h 643468"/>
              <a:gd name="connsiteX14" fmla="*/ 321734 w 643468"/>
              <a:gd name="connsiteY14" fmla="*/ 0 h 643468"/>
              <a:gd name="connsiteX15" fmla="*/ 643468 w 643468"/>
              <a:gd name="connsiteY15" fmla="*/ 321734 h 643468"/>
              <a:gd name="connsiteX16" fmla="*/ 321734 w 643468"/>
              <a:gd name="connsiteY16" fmla="*/ 643468 h 643468"/>
              <a:gd name="connsiteX17" fmla="*/ 0 w 643468"/>
              <a:gd name="connsiteY17" fmla="*/ 321734 h 643468"/>
              <a:gd name="connsiteX18" fmla="*/ 321734 w 643468"/>
              <a:gd name="connsiteY18" fmla="*/ 0 h 64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3468" h="643468">
                <a:moveTo>
                  <a:pt x="283692" y="156886"/>
                </a:moveTo>
                <a:lnTo>
                  <a:pt x="315574" y="156886"/>
                </a:lnTo>
                <a:lnTo>
                  <a:pt x="486582" y="321734"/>
                </a:lnTo>
                <a:lnTo>
                  <a:pt x="315574" y="486582"/>
                </a:lnTo>
                <a:lnTo>
                  <a:pt x="283692" y="486582"/>
                </a:lnTo>
                <a:lnTo>
                  <a:pt x="441545" y="334415"/>
                </a:lnTo>
                <a:lnTo>
                  <a:pt x="156887" y="334415"/>
                </a:lnTo>
                <a:lnTo>
                  <a:pt x="156887" y="309054"/>
                </a:lnTo>
                <a:lnTo>
                  <a:pt x="441545" y="309054"/>
                </a:lnTo>
                <a:close/>
                <a:moveTo>
                  <a:pt x="321733" y="16937"/>
                </a:moveTo>
                <a:cubicBezTo>
                  <a:pt x="153398" y="16937"/>
                  <a:pt x="16936" y="153399"/>
                  <a:pt x="16936" y="321734"/>
                </a:cubicBezTo>
                <a:cubicBezTo>
                  <a:pt x="16936" y="490069"/>
                  <a:pt x="153398" y="626531"/>
                  <a:pt x="321733" y="626531"/>
                </a:cubicBezTo>
                <a:cubicBezTo>
                  <a:pt x="490068" y="626531"/>
                  <a:pt x="626530" y="490069"/>
                  <a:pt x="626530" y="321734"/>
                </a:cubicBezTo>
                <a:cubicBezTo>
                  <a:pt x="626530" y="153399"/>
                  <a:pt x="490068" y="16937"/>
                  <a:pt x="321733" y="16937"/>
                </a:cubicBezTo>
                <a:close/>
                <a:moveTo>
                  <a:pt x="321734" y="0"/>
                </a:moveTo>
                <a:cubicBezTo>
                  <a:pt x="499423" y="0"/>
                  <a:pt x="643468" y="144045"/>
                  <a:pt x="643468" y="321734"/>
                </a:cubicBezTo>
                <a:cubicBezTo>
                  <a:pt x="643468" y="499423"/>
                  <a:pt x="499423" y="643468"/>
                  <a:pt x="321734" y="643468"/>
                </a:cubicBezTo>
                <a:cubicBezTo>
                  <a:pt x="144045" y="643468"/>
                  <a:pt x="0" y="499423"/>
                  <a:pt x="0" y="321734"/>
                </a:cubicBezTo>
                <a:cubicBezTo>
                  <a:pt x="0" y="144045"/>
                  <a:pt x="144045" y="0"/>
                  <a:pt x="321734" y="0"/>
                </a:cubicBezTo>
                <a:close/>
              </a:path>
            </a:pathLst>
          </a:cu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1">
              <a:solidFill>
                <a:schemeClr val="tx1"/>
              </a:solidFill>
            </a:endParaRPr>
          </a:p>
        </p:txBody>
      </p:sp>
      <p:sp>
        <p:nvSpPr>
          <p:cNvPr id="9" name="Marcador de posición de texto 2">
            <a:hlinkClick r:id="rId3" tooltip="Más información"/>
          </p:cNvPr>
          <p:cNvSpPr txBox="1">
            <a:spLocks/>
          </p:cNvSpPr>
          <p:nvPr/>
        </p:nvSpPr>
        <p:spPr>
          <a:xfrm>
            <a:off x="2172891" y="5844664"/>
            <a:ext cx="6494888" cy="931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800" noProof="1">
                <a:solidFill>
                  <a:srgbClr val="DD462F"/>
                </a:solidFill>
              </a:rPr>
              <a:t>http://www.hcg.udg.mx/</a:t>
            </a:r>
          </a:p>
        </p:txBody>
      </p:sp>
      <p:pic>
        <p:nvPicPr>
          <p:cNvPr id="10" name="Picture 2" descr="Resultado de imagen para logo hospital civil de guadalaja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411" y="1988820"/>
            <a:ext cx="3929063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50212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Doc" id="{E1E7EDF9-8B79-4E5D-B508-2301E35CD219}" vid="{4342E303-0389-44F2-B6F0-C13C203CC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8DBC0A1-66E1-4B9D-88C2-9B3A32A214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Bienvenido a PowerPoint</Template>
  <TotalTime>0</TotalTime>
  <Words>413</Words>
  <Application>Microsoft Macintosh PowerPoint</Application>
  <PresentationFormat>Carta (216 x 279 mm)</PresentationFormat>
  <Paragraphs>37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Segoe UI</vt:lpstr>
      <vt:lpstr>Segoe UI Light</vt:lpstr>
      <vt:lpstr>Arial</vt:lpstr>
      <vt:lpstr>Calibri</vt:lpstr>
      <vt:lpstr>WelcomeDoc</vt:lpstr>
      <vt:lpstr>Indicadores Objetivos de Calidad.</vt:lpstr>
      <vt:lpstr>OBJETIVO DE CALIDAD 1 . Fomentar el Desarrollo Humano, Profesional y Laboral del personal de la Institución.</vt:lpstr>
      <vt:lpstr>OBJETIVO DE CALIDAD 2. Satisfacer las necesidades y expectativas de los clientes en las áreas asistenciales, de enseñanza e investigación.</vt:lpstr>
      <vt:lpstr> OBJETIVO DE CALIDAD 3. Gestionar las actividades de asistencia, enseñanza e investigación, administración y ambientales a través de un Modelo de Calidad basado en Procesos.</vt:lpstr>
      <vt:lpstr>OBJETIVO DE CALIDAD 4. Fomentar la cultura de la evaluación y tomar decisiones en base a resultados.</vt:lpstr>
      <vt:lpstr>OBJETIVO DE CALIDAD 5. Proteger y conservar el medio ambiente cumpliendo con las disposiciones legales vigentes.</vt:lpstr>
      <vt:lpstr>Indicadores Objetivos de Calidad.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2016-11-09T16:21:39Z</dcterms:created>
  <dcterms:modified xsi:type="dcterms:W3CDTF">2020-01-14T18:36:13Z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