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3" r:id="rId4"/>
    <p:sldId id="264" r:id="rId5"/>
    <p:sldId id="265" r:id="rId6"/>
    <p:sldId id="266" r:id="rId7"/>
    <p:sldId id="267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28"/>
    <p:restoredTop sz="94674"/>
  </p:normalViewPr>
  <p:slideViewPr>
    <p:cSldViewPr snapToGrid="0" snapToObjects="1">
      <p:cViewPr varScale="1">
        <p:scale>
          <a:sx n="92" d="100"/>
          <a:sy n="92" d="100"/>
        </p:scale>
        <p:origin x="3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t>16/07/2020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5709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D70F575-8C02-F245-A12C-F272D3876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1A601F9-2294-0241-B9E4-B0B9ED456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F13DAC4-A21B-6D4C-BB81-B9B38B09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t>16/07/2020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7D898E5-677B-BF4A-B05D-3CD090447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3D78F9E-3A40-B642-B123-2E8914AC2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440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E9C90DC-DEBD-7F4E-9D78-3630FA605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3E5FAEA7-54F2-7C47-81F9-1D6822587A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5751E4C-1D6D-E44C-925D-B02CFE97D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t>16/07/2020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C7A8B53-416D-D241-9A01-FECF963C9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A909302-894E-2A46-AB9D-B02B7E717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247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27544E3-F46C-B449-BAA7-3BBF69F92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CB6ACFC-2B8A-1146-A3BF-F75A7BE48E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36023438-1C0F-244A-B380-D3F08AD8F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E0AC21FD-CB0A-4A45-AF85-D6290FAF1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t>16/07/2020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27F8C47B-C9AC-EB47-8CD1-7A26DC75E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51F59022-01BC-4642-B024-13A91F87C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70107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545455-1939-EB49-AE55-FA74A45D6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9AED8FF3-55CE-764A-9F90-E1675D9BB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969C42EF-CF9C-2C4F-B54D-E825113D78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3DE6AA20-47E5-2D40-8CCE-C8201BC856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4D224959-3BEC-9F48-9932-0667691E65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6E8B129C-C0A4-CC42-BEE3-574E8F344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t>16/07/2020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07D27038-7987-7948-B8BC-CF5292DA5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58AFA6CA-5C37-6143-AE5D-11AA5CA70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9060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0C43D57-BA7B-D742-ADC6-81BD4C8D9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38B67591-EFED-4442-9F56-BB7086057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t>16/07/2020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72BF8EDC-F7C9-6C4A-A1EF-5F24AA660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051E738-5D05-8C4F-98C2-0A238D637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5549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t>16/07/2020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8391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A6C7920-DCE6-9C49-8CCA-1B693A7E4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6B9D3BD4-B887-6344-8D1B-F51BF8B24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3248E3C8-13C7-3A45-AADB-CD27BD5C34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764D5FBB-4605-B841-83F3-E3F62428B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t>16/07/2020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0E269389-4926-9A4D-95CE-CBC2F4942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EF9452D6-7FA8-F045-A5FA-A06FC4D88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4334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8633D42-1719-8643-8C26-61A2B2D83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37971CBC-564B-CD4B-A2D3-114B9EADA5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F4B94188-6C1E-264F-A61B-5B8584456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5D0D4BD1-C2CD-F449-A8A3-8DA96FCC6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t>16/07/2020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DA3C7473-34BB-3247-932C-F21FFB66A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D829AF6-4437-874B-9D9E-70C3B49B0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4192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BCCF6A1-2084-0F4E-9D6D-3711F9628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FF755A5F-0F8F-5F4F-8EE6-191CBEACEE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55ED70A-670C-8541-A82C-684BC339D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t>16/07/2020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07D3AEB-C985-844C-B2B3-96A99A5D2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7DFEB07-84A5-1C41-896D-D4A09F2C6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970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4729EE90-89FF-4A43-AEB9-EC5B95C3BB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D2C0FB3F-A86B-3D43-9FBB-681792E8A9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967BDCB-4100-B645-8B91-6EC241D88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t>16/07/2020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04562FF-AA68-1045-B90A-9D26A38CF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52C7025-CEFD-9346-84D3-B7CDAC00D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0231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t>16/07/2020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966EC54C-574E-EE40-95B0-53799B665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532A63F3-F93F-6B4C-A3A1-1963BECC7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15074210-13DF-8A41-BF98-46C12611E69D}"/>
              </a:ext>
            </a:extLst>
          </p:cNvPr>
          <p:cNvSpPr txBox="1"/>
          <p:nvPr/>
        </p:nvSpPr>
        <p:spPr>
          <a:xfrm>
            <a:off x="580823" y="1235042"/>
            <a:ext cx="3743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</a:t>
            </a: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Civil de </a:t>
            </a:r>
            <a:r>
              <a:rPr lang="es-MX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Guadalajara.</a:t>
            </a:r>
          </a:p>
          <a:p>
            <a:pPr algn="ctr"/>
            <a:r>
              <a:rPr lang="es-MX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“Dr. Juan I. Menchaca”</a:t>
            </a:r>
            <a:endParaRPr lang="es-MX" sz="16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B1E808CF-E82A-DA46-BA79-41F0F40176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3757544"/>
            <a:ext cx="8166949" cy="176695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E8FB557B-CCC3-0442-B5B5-C2DA5FBAEB01}"/>
              </a:ext>
            </a:extLst>
          </p:cNvPr>
          <p:cNvSpPr txBox="1"/>
          <p:nvPr/>
        </p:nvSpPr>
        <p:spPr>
          <a:xfrm>
            <a:off x="447472" y="3996205"/>
            <a:ext cx="64299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u="sng" noProof="1"/>
              <a:t>Indicadores Objetivos de </a:t>
            </a:r>
            <a:r>
              <a:rPr lang="es-ES" sz="3600" u="sng" noProof="1" smtClean="0"/>
              <a:t>Calidad.</a:t>
            </a:r>
          </a:p>
          <a:p>
            <a:r>
              <a:rPr lang="es-MX" sz="3600" noProof="1" smtClean="0">
                <a:latin typeface="Trajan Pro" panose="02020502050506020301" pitchFamily="18" charset="0"/>
              </a:rPr>
              <a:t>Informe primer Semestre 2020</a:t>
            </a:r>
            <a:endParaRPr lang="es-ES" sz="3600" noProof="1" smtClean="0"/>
          </a:p>
        </p:txBody>
      </p: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880884D4-BB8A-AB46-8D9A-4F1733A853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2387" y="239412"/>
            <a:ext cx="660400" cy="8763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9E383705-F34A-1644-8AA7-44AD6E7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88600" y="5772150"/>
            <a:ext cx="14351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393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56424" y="646095"/>
            <a:ext cx="807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</a:t>
            </a:r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Civil de </a:t>
            </a:r>
            <a:r>
              <a:rPr lang="es-MX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Guadalajara “Dr. Juan I. Menchaca”</a:t>
            </a:r>
            <a:endParaRPr lang="es-MX" sz="24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="" xmlns:a16="http://schemas.microsoft.com/office/drawing/2014/main" id="{FF2493D8-1CE0-2F43-B074-1E372D0F4D09}"/>
              </a:ext>
            </a:extLst>
          </p:cNvPr>
          <p:cNvSpPr/>
          <p:nvPr/>
        </p:nvSpPr>
        <p:spPr>
          <a:xfrm>
            <a:off x="186835" y="1229910"/>
            <a:ext cx="10226236" cy="785630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967020" y="1211418"/>
            <a:ext cx="91171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/>
              <a:t>OBJETIVO DE CALIDAD 1 . Fomentar el Desarrollo Humano, Profesional y Laboral del personal de la Institución.</a:t>
            </a:r>
          </a:p>
        </p:txBody>
      </p:sp>
      <p:sp>
        <p:nvSpPr>
          <p:cNvPr id="15" name="Marcador de posición de contenido 2"/>
          <p:cNvSpPr txBox="1">
            <a:spLocks/>
          </p:cNvSpPr>
          <p:nvPr/>
        </p:nvSpPr>
        <p:spPr>
          <a:xfrm>
            <a:off x="751917" y="2178000"/>
            <a:ext cx="4548036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es-ES" sz="1900" b="1" noProof="1">
                <a:solidFill>
                  <a:schemeClr val="tx1"/>
                </a:solidFill>
              </a:rPr>
              <a:t>NOMBRE DEL INDICADOR: </a:t>
            </a:r>
            <a:r>
              <a:rPr lang="es-MX" sz="1900" dirty="0">
                <a:solidFill>
                  <a:schemeClr val="tx1"/>
                </a:solidFill>
              </a:rPr>
              <a:t>Porcentaje de personas que recibieron algún tipo de formación.</a:t>
            </a:r>
          </a:p>
          <a:p>
            <a:pPr algn="just">
              <a:spcBef>
                <a:spcPts val="0"/>
              </a:spcBef>
            </a:pPr>
            <a:r>
              <a:rPr lang="es-MX" sz="1900" b="1" dirty="0">
                <a:solidFill>
                  <a:schemeClr val="tx1"/>
                </a:solidFill>
              </a:rPr>
              <a:t>ESTÁNDAR: </a:t>
            </a:r>
            <a:r>
              <a:rPr lang="es-MX" sz="1900" dirty="0">
                <a:solidFill>
                  <a:schemeClr val="tx1"/>
                </a:solidFill>
              </a:rPr>
              <a:t>90% del personal capacitado.</a:t>
            </a:r>
          </a:p>
          <a:p>
            <a:pPr algn="just">
              <a:spcBef>
                <a:spcPts val="0"/>
              </a:spcBef>
            </a:pPr>
            <a:r>
              <a:rPr lang="es-MX" sz="1900" b="1" noProof="1">
                <a:solidFill>
                  <a:schemeClr val="tx1"/>
                </a:solidFill>
              </a:rPr>
              <a:t>META: </a:t>
            </a:r>
            <a:r>
              <a:rPr lang="es-MX" sz="1900" dirty="0">
                <a:solidFill>
                  <a:schemeClr val="tx1"/>
                </a:solidFill>
              </a:rPr>
              <a:t>Cumplir el estándar establecido en dos años con metas intermedias de .5 puntos porcentuales cada seis meses.</a:t>
            </a:r>
            <a:endParaRPr lang="es-ES" sz="1900" noProof="1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endParaRPr lang="es-ES" noProof="1"/>
          </a:p>
        </p:txBody>
      </p:sp>
      <p:sp>
        <p:nvSpPr>
          <p:cNvPr id="19" name="10 CuadroTexto"/>
          <p:cNvSpPr txBox="1"/>
          <p:nvPr/>
        </p:nvSpPr>
        <p:spPr>
          <a:xfrm>
            <a:off x="827903" y="5787114"/>
            <a:ext cx="6744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PORCENTAJE DE PERSONAL </a:t>
            </a:r>
          </a:p>
          <a:p>
            <a:r>
              <a:rPr lang="es-MX" dirty="0"/>
              <a:t>CAPACITADO DURANTE EL </a:t>
            </a:r>
            <a:r>
              <a:rPr lang="es-MX" dirty="0" smtClean="0"/>
              <a:t>PRIMER </a:t>
            </a:r>
            <a:r>
              <a:rPr lang="es-MX" dirty="0"/>
              <a:t>SEMESTRE </a:t>
            </a:r>
            <a:r>
              <a:rPr lang="es-MX" dirty="0" smtClean="0"/>
              <a:t>2020: 81%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/>
          <a:srcRect l="35516" t="33231" r="20635" b="18882"/>
          <a:stretch/>
        </p:blipFill>
        <p:spPr>
          <a:xfrm>
            <a:off x="5804406" y="2284059"/>
            <a:ext cx="5705340" cy="350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590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56424" y="646095"/>
            <a:ext cx="807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</a:t>
            </a:r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Civil de </a:t>
            </a:r>
            <a:r>
              <a:rPr lang="es-MX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Guadalajara “Dr. Juan I. Menchaca”</a:t>
            </a:r>
            <a:endParaRPr lang="es-MX" sz="24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="" xmlns:a16="http://schemas.microsoft.com/office/drawing/2014/main" id="{FF2493D8-1CE0-2F43-B074-1E372D0F4D09}"/>
              </a:ext>
            </a:extLst>
          </p:cNvPr>
          <p:cNvSpPr/>
          <p:nvPr/>
        </p:nvSpPr>
        <p:spPr>
          <a:xfrm>
            <a:off x="186835" y="1229910"/>
            <a:ext cx="10226236" cy="785630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967020" y="1211418"/>
            <a:ext cx="91171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noProof="1"/>
              <a:t>OBJETIVO DE CALIDAD 2. </a:t>
            </a:r>
            <a:r>
              <a:rPr lang="es-MX" sz="2400" dirty="0"/>
              <a:t>Satisfacer las necesidades y expectativas de los clientes en las áreas asistenciales, de enseñanza e investigación.</a:t>
            </a:r>
          </a:p>
        </p:txBody>
      </p:sp>
      <p:sp>
        <p:nvSpPr>
          <p:cNvPr id="10" name="Marcador de posición de contenido 2"/>
          <p:cNvSpPr txBox="1">
            <a:spLocks/>
          </p:cNvSpPr>
          <p:nvPr/>
        </p:nvSpPr>
        <p:spPr>
          <a:xfrm>
            <a:off x="628650" y="2392293"/>
            <a:ext cx="36576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s-ES" b="1" noProof="1">
                <a:solidFill>
                  <a:schemeClr val="tx1"/>
                </a:solidFill>
              </a:rPr>
              <a:t>NOMBRE DEL INDICADOR: </a:t>
            </a:r>
            <a:r>
              <a:rPr lang="es-MX" dirty="0">
                <a:solidFill>
                  <a:schemeClr val="tx1"/>
                </a:solidFill>
              </a:rPr>
              <a:t>Porcentaje de clientes satisfechos.</a:t>
            </a:r>
          </a:p>
          <a:p>
            <a:pPr>
              <a:spcBef>
                <a:spcPts val="0"/>
              </a:spcBef>
            </a:pPr>
            <a:r>
              <a:rPr lang="es-MX" b="1" dirty="0">
                <a:solidFill>
                  <a:schemeClr val="tx1"/>
                </a:solidFill>
              </a:rPr>
              <a:t>ESTÁNDAR: </a:t>
            </a:r>
            <a:r>
              <a:rPr lang="es-MX" dirty="0">
                <a:solidFill>
                  <a:schemeClr val="tx1"/>
                </a:solidFill>
              </a:rPr>
              <a:t>90% de clientes satisfechos.</a:t>
            </a:r>
          </a:p>
          <a:p>
            <a:pPr>
              <a:spcBef>
                <a:spcPts val="0"/>
              </a:spcBef>
            </a:pPr>
            <a:r>
              <a:rPr lang="es-MX" b="1" noProof="1">
                <a:solidFill>
                  <a:schemeClr val="tx1"/>
                </a:solidFill>
              </a:rPr>
              <a:t>META: </a:t>
            </a:r>
            <a:r>
              <a:rPr lang="es-MX" dirty="0">
                <a:solidFill>
                  <a:schemeClr val="tx1"/>
                </a:solidFill>
              </a:rPr>
              <a:t>Lograr la satisfacción del 90% de los grupos de clientes en un período no mayor a dos años con metas intermedias de 10 puntos porcentuales cada año.</a:t>
            </a:r>
            <a:endParaRPr lang="es-ES" noProof="1">
              <a:solidFill>
                <a:schemeClr val="tx1"/>
              </a:solidFill>
            </a:endParaRPr>
          </a:p>
        </p:txBody>
      </p:sp>
      <p:sp>
        <p:nvSpPr>
          <p:cNvPr id="11" name="9 CuadroTexto"/>
          <p:cNvSpPr txBox="1"/>
          <p:nvPr/>
        </p:nvSpPr>
        <p:spPr>
          <a:xfrm>
            <a:off x="472255" y="5750004"/>
            <a:ext cx="96553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PORCENTAJE DE CLIENTES </a:t>
            </a:r>
            <a:r>
              <a:rPr lang="es-MX" dirty="0" smtClean="0"/>
              <a:t>SATISFECHOS  PRIMER </a:t>
            </a:r>
            <a:r>
              <a:rPr lang="es-MX" dirty="0"/>
              <a:t>SEMESTRE </a:t>
            </a:r>
            <a:r>
              <a:rPr lang="es-MX" dirty="0" smtClean="0"/>
              <a:t>2020: 84%</a:t>
            </a:r>
          </a:p>
          <a:p>
            <a:r>
              <a:rPr lang="es-MX" sz="1600" dirty="0" smtClean="0">
                <a:solidFill>
                  <a:srgbClr val="C00000"/>
                </a:solidFill>
              </a:rPr>
              <a:t>Nota: Debido a la contingencia sanitaria por el virus </a:t>
            </a:r>
            <a:r>
              <a:rPr lang="es-MX" sz="1600" b="1" dirty="0" smtClean="0">
                <a:solidFill>
                  <a:srgbClr val="C00000"/>
                </a:solidFill>
              </a:rPr>
              <a:t>SARS</a:t>
            </a:r>
            <a:r>
              <a:rPr lang="es-MX" sz="1600" dirty="0" smtClean="0">
                <a:solidFill>
                  <a:srgbClr val="C00000"/>
                </a:solidFill>
              </a:rPr>
              <a:t>-CoV-2 (COVID 19) , únicamente se realizaron encuestas los meses de Enero y Febrero, puesto que esta actividad no es esencial y se privilegia salvaguardar el personal que hacia esta actividad. </a:t>
            </a:r>
            <a:endParaRPr lang="es-MX" sz="1600" dirty="0">
              <a:solidFill>
                <a:srgbClr val="C00000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/>
          <a:srcRect l="14036" t="32878" r="42114" b="19587"/>
          <a:stretch/>
        </p:blipFill>
        <p:spPr>
          <a:xfrm>
            <a:off x="5202200" y="2194343"/>
            <a:ext cx="5705341" cy="347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313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56424" y="646095"/>
            <a:ext cx="807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</a:t>
            </a:r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Civil de </a:t>
            </a:r>
            <a:r>
              <a:rPr lang="es-MX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Guadalajara “Dr. Juan I. Menchaca”</a:t>
            </a:r>
            <a:endParaRPr lang="es-MX" sz="24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="" xmlns:a16="http://schemas.microsoft.com/office/drawing/2014/main" id="{FF2493D8-1CE0-2F43-B074-1E372D0F4D09}"/>
              </a:ext>
            </a:extLst>
          </p:cNvPr>
          <p:cNvSpPr/>
          <p:nvPr/>
        </p:nvSpPr>
        <p:spPr>
          <a:xfrm>
            <a:off x="186835" y="1229910"/>
            <a:ext cx="10226236" cy="785630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967020" y="977402"/>
            <a:ext cx="91171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/>
            </a:r>
            <a:br>
              <a:rPr lang="es-MX" dirty="0"/>
            </a:br>
            <a:r>
              <a:rPr lang="es-ES" noProof="1"/>
              <a:t>OBJETIVO DE CALIDAD 3. </a:t>
            </a:r>
            <a:r>
              <a:rPr lang="es-MX" dirty="0"/>
              <a:t>Gestionar las actividades de asistencia, enseñanza e investigación, administración y ambientales a través de un Modelo de Calidad basado en Procesos.</a:t>
            </a:r>
          </a:p>
        </p:txBody>
      </p:sp>
      <p:sp>
        <p:nvSpPr>
          <p:cNvPr id="10" name="Marcador de posición de contenido 2"/>
          <p:cNvSpPr txBox="1">
            <a:spLocks/>
          </p:cNvSpPr>
          <p:nvPr/>
        </p:nvSpPr>
        <p:spPr>
          <a:xfrm>
            <a:off x="440858" y="2268048"/>
            <a:ext cx="4195536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s-ES" b="1" noProof="1">
                <a:solidFill>
                  <a:schemeClr val="tx1"/>
                </a:solidFill>
              </a:rPr>
              <a:t>NOMBRE DEL INDICADOR: </a:t>
            </a:r>
            <a:r>
              <a:rPr lang="es-MX" dirty="0">
                <a:solidFill>
                  <a:schemeClr val="tx1"/>
                </a:solidFill>
              </a:rPr>
              <a:t>Porcentaje de procesos documentados que no están dentro del alcance del Sistema pero que lo afectan.</a:t>
            </a:r>
          </a:p>
          <a:p>
            <a:pPr>
              <a:spcBef>
                <a:spcPts val="0"/>
              </a:spcBef>
            </a:pPr>
            <a:r>
              <a:rPr lang="es-MX" b="1" dirty="0">
                <a:solidFill>
                  <a:schemeClr val="tx1"/>
                </a:solidFill>
              </a:rPr>
              <a:t>ESTÁNDAR: </a:t>
            </a:r>
            <a:r>
              <a:rPr lang="es-MX" dirty="0">
                <a:solidFill>
                  <a:schemeClr val="tx1"/>
                </a:solidFill>
              </a:rPr>
              <a:t>100% de procesos documentados.</a:t>
            </a:r>
            <a:endParaRPr lang="es-MX" b="1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s-MX" b="1" noProof="1">
                <a:solidFill>
                  <a:schemeClr val="tx1"/>
                </a:solidFill>
              </a:rPr>
              <a:t>META: </a:t>
            </a:r>
            <a:r>
              <a:rPr lang="es-MX" dirty="0">
                <a:solidFill>
                  <a:schemeClr val="tx1"/>
                </a:solidFill>
              </a:rPr>
              <a:t>Documentar los procesos externos al sistema en un período de un año, con metas intermedias del 50% semestral.</a:t>
            </a:r>
            <a:endParaRPr lang="es-ES" noProof="1">
              <a:solidFill>
                <a:schemeClr val="tx1"/>
              </a:solidFill>
            </a:endParaRPr>
          </a:p>
        </p:txBody>
      </p:sp>
      <p:sp>
        <p:nvSpPr>
          <p:cNvPr id="11" name="9 Rectángulo"/>
          <p:cNvSpPr/>
          <p:nvPr/>
        </p:nvSpPr>
        <p:spPr>
          <a:xfrm>
            <a:off x="5525589" y="2304202"/>
            <a:ext cx="48874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dirty="0"/>
              <a:t>PORCENTAJE DE PROCESOS DOCUMENTADOS </a:t>
            </a:r>
          </a:p>
          <a:p>
            <a:pPr algn="r"/>
            <a:r>
              <a:rPr lang="es-MX" dirty="0"/>
              <a:t>AL  </a:t>
            </a:r>
            <a:r>
              <a:rPr lang="es-MX" dirty="0" smtClean="0"/>
              <a:t>PRIMER </a:t>
            </a:r>
            <a:r>
              <a:rPr lang="es-MX" dirty="0"/>
              <a:t>SEMESTRE </a:t>
            </a:r>
            <a:r>
              <a:rPr lang="es-MX" dirty="0" smtClean="0"/>
              <a:t>2020: 94 </a:t>
            </a:r>
            <a:r>
              <a:rPr lang="es-MX" dirty="0"/>
              <a:t>%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/>
          <a:srcRect l="30467" t="38512" r="25584" b="13072"/>
          <a:stretch/>
        </p:blipFill>
        <p:spPr>
          <a:xfrm>
            <a:off x="5789873" y="3012105"/>
            <a:ext cx="4470609" cy="276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35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56424" y="646095"/>
            <a:ext cx="807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</a:t>
            </a:r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Civil de </a:t>
            </a:r>
            <a:r>
              <a:rPr lang="es-MX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Guadalajara “Dr. Juan I. Menchaca”</a:t>
            </a:r>
            <a:endParaRPr lang="es-MX" sz="24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="" xmlns:a16="http://schemas.microsoft.com/office/drawing/2014/main" id="{FF2493D8-1CE0-2F43-B074-1E372D0F4D09}"/>
              </a:ext>
            </a:extLst>
          </p:cNvPr>
          <p:cNvSpPr/>
          <p:nvPr/>
        </p:nvSpPr>
        <p:spPr>
          <a:xfrm>
            <a:off x="186835" y="1229910"/>
            <a:ext cx="10226236" cy="785630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967020" y="1211418"/>
            <a:ext cx="91171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noProof="1"/>
              <a:t>OBJETIVO DE CALIDAD 4. </a:t>
            </a:r>
            <a:r>
              <a:rPr lang="es-MX" sz="2400" dirty="0"/>
              <a:t>Fomentar la cultura de la evaluación y tomar decisiones en base a resultados.</a:t>
            </a:r>
          </a:p>
        </p:txBody>
      </p:sp>
      <p:sp>
        <p:nvSpPr>
          <p:cNvPr id="10" name="Marcador de posición de contenido 2"/>
          <p:cNvSpPr txBox="1">
            <a:spLocks/>
          </p:cNvSpPr>
          <p:nvPr/>
        </p:nvSpPr>
        <p:spPr>
          <a:xfrm>
            <a:off x="405198" y="2419522"/>
            <a:ext cx="36576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es-ES" b="1" noProof="1">
                <a:solidFill>
                  <a:schemeClr val="tx1"/>
                </a:solidFill>
              </a:rPr>
              <a:t>NOMBRE DEL INDICADOR: </a:t>
            </a:r>
            <a:r>
              <a:rPr lang="es-MX" dirty="0">
                <a:solidFill>
                  <a:schemeClr val="tx1"/>
                </a:solidFill>
              </a:rPr>
              <a:t>Porcentaje  de cumplimiento del programa de auditorías internas de calidad. </a:t>
            </a:r>
          </a:p>
          <a:p>
            <a:pPr algn="just">
              <a:spcBef>
                <a:spcPts val="0"/>
              </a:spcBef>
            </a:pPr>
            <a:r>
              <a:rPr lang="es-MX" b="1" dirty="0">
                <a:solidFill>
                  <a:schemeClr val="tx1"/>
                </a:solidFill>
              </a:rPr>
              <a:t>ESTÁNDAR: </a:t>
            </a:r>
            <a:r>
              <a:rPr lang="es-MX" dirty="0">
                <a:solidFill>
                  <a:schemeClr val="tx1"/>
                </a:solidFill>
              </a:rPr>
              <a:t>100% de cumplimiento del programa de auditorias.</a:t>
            </a:r>
          </a:p>
          <a:p>
            <a:pPr algn="just">
              <a:spcBef>
                <a:spcPts val="0"/>
              </a:spcBef>
            </a:pPr>
            <a:r>
              <a:rPr lang="es-MX" b="1" noProof="1">
                <a:solidFill>
                  <a:schemeClr val="tx1"/>
                </a:solidFill>
              </a:rPr>
              <a:t>META: </a:t>
            </a:r>
            <a:r>
              <a:rPr lang="es-MX" dirty="0">
                <a:solidFill>
                  <a:schemeClr val="tx1"/>
                </a:solidFill>
              </a:rPr>
              <a:t>Que el 100% de las auditorias internas programadas por año sean cumplidas.</a:t>
            </a:r>
            <a:endParaRPr lang="es-ES" noProof="1">
              <a:solidFill>
                <a:schemeClr val="tx1"/>
              </a:solidFill>
            </a:endParaRPr>
          </a:p>
        </p:txBody>
      </p:sp>
      <p:sp>
        <p:nvSpPr>
          <p:cNvPr id="11" name="7 CuadroTexto"/>
          <p:cNvSpPr txBox="1"/>
          <p:nvPr/>
        </p:nvSpPr>
        <p:spPr>
          <a:xfrm>
            <a:off x="5781593" y="2811873"/>
            <a:ext cx="45138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TOTAL DE CUMPLIMIENTO  </a:t>
            </a:r>
            <a:r>
              <a:rPr lang="es-MX" dirty="0" smtClean="0"/>
              <a:t>PRIMER SEMESTRE 2020: AUDITORIAS INTERNAS SUSPENDIDAS</a:t>
            </a:r>
          </a:p>
          <a:p>
            <a:pPr algn="ctr"/>
            <a:r>
              <a:rPr lang="es-MX" dirty="0">
                <a:solidFill>
                  <a:srgbClr val="C00000"/>
                </a:solidFill>
              </a:rPr>
              <a:t>Nota: Debido a la contingencia sanitaria por el virus </a:t>
            </a:r>
            <a:r>
              <a:rPr lang="es-MX" b="1" dirty="0">
                <a:solidFill>
                  <a:srgbClr val="C00000"/>
                </a:solidFill>
              </a:rPr>
              <a:t>SARS</a:t>
            </a:r>
            <a:r>
              <a:rPr lang="es-MX" dirty="0">
                <a:solidFill>
                  <a:srgbClr val="C00000"/>
                </a:solidFill>
              </a:rPr>
              <a:t>-CoV-2 (COVID 19) , </a:t>
            </a:r>
            <a:r>
              <a:rPr lang="es-MX" dirty="0" smtClean="0">
                <a:solidFill>
                  <a:srgbClr val="C00000"/>
                </a:solidFill>
              </a:rPr>
              <a:t>no se han realizado auditorias internas, </a:t>
            </a:r>
            <a:r>
              <a:rPr lang="es-MX" dirty="0">
                <a:solidFill>
                  <a:srgbClr val="C00000"/>
                </a:solidFill>
              </a:rPr>
              <a:t>puesto que esta actividad no es esencial y se privilegia salvaguardar el personal que hacia esta actividad. </a:t>
            </a:r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7511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56424" y="646095"/>
            <a:ext cx="807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</a:t>
            </a:r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Civil de </a:t>
            </a:r>
            <a:r>
              <a:rPr lang="es-MX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Guadalajara “Dr. Juan I. Menchaca”</a:t>
            </a:r>
            <a:endParaRPr lang="es-MX" sz="24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="" xmlns:a16="http://schemas.microsoft.com/office/drawing/2014/main" id="{FF2493D8-1CE0-2F43-B074-1E372D0F4D09}"/>
              </a:ext>
            </a:extLst>
          </p:cNvPr>
          <p:cNvSpPr/>
          <p:nvPr/>
        </p:nvSpPr>
        <p:spPr>
          <a:xfrm>
            <a:off x="186835" y="1229910"/>
            <a:ext cx="10226236" cy="785630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967020" y="1211418"/>
            <a:ext cx="91171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noProof="1"/>
              <a:t>OBJETIVO DE CALIDAD 5. </a:t>
            </a:r>
            <a:r>
              <a:rPr lang="es-MX" sz="2400" dirty="0"/>
              <a:t>Proteger y conservar el medio ambiente cumpliendo con las disposiciones legales vigentes.</a:t>
            </a:r>
          </a:p>
        </p:txBody>
      </p:sp>
      <p:sp>
        <p:nvSpPr>
          <p:cNvPr id="10" name="Marcador de posición de contenido 2"/>
          <p:cNvSpPr txBox="1">
            <a:spLocks/>
          </p:cNvSpPr>
          <p:nvPr/>
        </p:nvSpPr>
        <p:spPr>
          <a:xfrm>
            <a:off x="272263" y="2178000"/>
            <a:ext cx="4814891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s-ES" sz="1400" b="1" noProof="1">
                <a:solidFill>
                  <a:schemeClr val="tx1"/>
                </a:solidFill>
              </a:rPr>
              <a:t>NOMBRE DEL INDICADOR: </a:t>
            </a:r>
            <a:r>
              <a:rPr lang="es-ES" sz="1400" noProof="1">
                <a:solidFill>
                  <a:schemeClr val="tx1"/>
                </a:solidFill>
              </a:rPr>
              <a:t>Porcentaje de cumplimiento de las disposiciones legales vigentes aplicables relacionadas con la seguridad, salud ocupacional y medio ambiente.</a:t>
            </a:r>
          </a:p>
          <a:p>
            <a:pPr>
              <a:spcBef>
                <a:spcPts val="0"/>
              </a:spcBef>
            </a:pPr>
            <a:r>
              <a:rPr lang="es-MX" sz="1400" b="1" dirty="0">
                <a:solidFill>
                  <a:schemeClr val="tx1"/>
                </a:solidFill>
              </a:rPr>
              <a:t>ESTÁNDAR: </a:t>
            </a:r>
            <a:r>
              <a:rPr lang="es-MX" sz="1400" dirty="0">
                <a:solidFill>
                  <a:schemeClr val="tx1"/>
                </a:solidFill>
              </a:rPr>
              <a:t>100% del cumplimiento de las disposiciones </a:t>
            </a:r>
            <a:r>
              <a:rPr lang="es-ES" sz="1400" noProof="1">
                <a:solidFill>
                  <a:schemeClr val="tx1"/>
                </a:solidFill>
              </a:rPr>
              <a:t>legales vigentes aplicables relacionadas con la seguridad, salud ocupacional y medio ambiente</a:t>
            </a:r>
            <a:endParaRPr lang="es-MX" dirty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</a:pPr>
            <a:r>
              <a:rPr lang="es-MX" dirty="0">
                <a:solidFill>
                  <a:schemeClr val="tx1"/>
                </a:solidFill>
              </a:rPr>
              <a:t> </a:t>
            </a:r>
            <a:r>
              <a:rPr lang="es-MX" b="1" noProof="1">
                <a:solidFill>
                  <a:schemeClr val="tx1"/>
                </a:solidFill>
              </a:rPr>
              <a:t>META: </a:t>
            </a:r>
            <a:r>
              <a:rPr lang="es-MX" sz="1400" noProof="1">
                <a:solidFill>
                  <a:schemeClr val="tx1"/>
                </a:solidFill>
              </a:rPr>
              <a:t> Que se logre llegar al estándar establecido en dos años con metas intermedias de 25 puntos porcentuales cada seis meses.</a:t>
            </a:r>
            <a:endParaRPr lang="es-ES" sz="1400" noProof="1">
              <a:solidFill>
                <a:schemeClr val="tx1"/>
              </a:solidFill>
            </a:endParaRPr>
          </a:p>
        </p:txBody>
      </p:sp>
      <p:sp>
        <p:nvSpPr>
          <p:cNvPr id="11" name="2 CuadroTexto"/>
          <p:cNvSpPr txBox="1"/>
          <p:nvPr/>
        </p:nvSpPr>
        <p:spPr>
          <a:xfrm>
            <a:off x="609218" y="5732293"/>
            <a:ext cx="6117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TOTAL DE CUMPLIMIENTO AL </a:t>
            </a:r>
            <a:r>
              <a:rPr lang="es-MX" dirty="0" smtClean="0"/>
              <a:t>PRIMER </a:t>
            </a:r>
            <a:r>
              <a:rPr lang="es-MX" dirty="0"/>
              <a:t>SEMESTRE </a:t>
            </a:r>
            <a:r>
              <a:rPr lang="es-MX" dirty="0" smtClean="0"/>
              <a:t>2020 </a:t>
            </a:r>
            <a:r>
              <a:rPr lang="es-MX" dirty="0"/>
              <a:t>: 79 %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984AEDAA-0591-1246-92E0-1E204C238C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910" y="2252413"/>
            <a:ext cx="5634210" cy="31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026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56424" y="646095"/>
            <a:ext cx="807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</a:t>
            </a:r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Civil de </a:t>
            </a:r>
            <a:r>
              <a:rPr lang="es-MX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Guadalajara “Dr. Juan I. Menchaca”</a:t>
            </a:r>
            <a:endParaRPr lang="es-MX" sz="24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="" xmlns:a16="http://schemas.microsoft.com/office/drawing/2014/main" id="{FF2493D8-1CE0-2F43-B074-1E372D0F4D09}"/>
              </a:ext>
            </a:extLst>
          </p:cNvPr>
          <p:cNvSpPr/>
          <p:nvPr/>
        </p:nvSpPr>
        <p:spPr>
          <a:xfrm>
            <a:off x="186835" y="1229909"/>
            <a:ext cx="10226236" cy="1159115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628651" y="2981788"/>
            <a:ext cx="3381536" cy="2187227"/>
          </a:xfrm>
        </p:spPr>
        <p:txBody>
          <a:bodyPr>
            <a:noAutofit/>
          </a:bodyPr>
          <a:lstStyle/>
          <a:p>
            <a:r>
              <a:rPr lang="es-ES" sz="5400" noProof="1"/>
              <a:t>Indicadores Objetivos de Calidad.</a:t>
            </a:r>
          </a:p>
        </p:txBody>
      </p:sp>
      <p:pic>
        <p:nvPicPr>
          <p:cNvPr id="17" name="Picture 2" descr="Resultado de imagen para logo hospital civil de guadalaja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113" y="2469551"/>
            <a:ext cx="5140958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uadroTexto 17">
            <a:extLst>
              <a:ext uri="{FF2B5EF4-FFF2-40B4-BE49-F238E27FC236}">
                <a16:creationId xmlns="" xmlns:a16="http://schemas.microsoft.com/office/drawing/2014/main" id="{E8FB557B-CCC3-0442-B5B5-C2DA5FBAEB01}"/>
              </a:ext>
            </a:extLst>
          </p:cNvPr>
          <p:cNvSpPr txBox="1"/>
          <p:nvPr/>
        </p:nvSpPr>
        <p:spPr>
          <a:xfrm>
            <a:off x="4010187" y="1203200"/>
            <a:ext cx="64299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u="sng" noProof="1"/>
              <a:t>Indicadores Objetivos de </a:t>
            </a:r>
            <a:r>
              <a:rPr lang="es-ES" sz="3600" u="sng" noProof="1" smtClean="0"/>
              <a:t>Calidad.</a:t>
            </a:r>
          </a:p>
          <a:p>
            <a:r>
              <a:rPr lang="es-MX" sz="3600" noProof="1" smtClean="0">
                <a:latin typeface="Trajan Pro" panose="02020502050506020301" pitchFamily="18" charset="0"/>
              </a:rPr>
              <a:t>Informe primer Semestre 2020</a:t>
            </a:r>
            <a:endParaRPr lang="es-ES" sz="3600" noProof="1" smtClean="0"/>
          </a:p>
        </p:txBody>
      </p:sp>
    </p:spTree>
    <p:extLst>
      <p:ext uri="{BB962C8B-B14F-4D97-AF65-F5344CB8AC3E}">
        <p14:creationId xmlns:p14="http://schemas.microsoft.com/office/powerpoint/2010/main" val="14170217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551</Words>
  <Application>Microsoft Office PowerPoint</Application>
  <PresentationFormat>Panorámica</PresentationFormat>
  <Paragraphs>42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Trajan Pro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Indicadores Objetivos de Calidad.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TRANSPARENCIA</cp:lastModifiedBy>
  <cp:revision>10</cp:revision>
  <dcterms:created xsi:type="dcterms:W3CDTF">2019-08-05T21:51:21Z</dcterms:created>
  <dcterms:modified xsi:type="dcterms:W3CDTF">2020-07-16T17:07:25Z</dcterms:modified>
</cp:coreProperties>
</file>