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19.xml" ContentType="application/vnd.openxmlformats-officedocument.themeOverr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20.xml" ContentType="application/vnd.openxmlformats-officedocument.themeOverr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21.xml" ContentType="application/vnd.openxmlformats-officedocument.themeOverr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22.xml" ContentType="application/vnd.openxmlformats-officedocument.themeOverr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23.xml" ContentType="application/vnd.openxmlformats-officedocument.themeOverr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24.xml" ContentType="application/vnd.openxmlformats-officedocument.themeOverr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25.xml" ContentType="application/vnd.openxmlformats-officedocument.themeOverr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26.xml" ContentType="application/vnd.openxmlformats-officedocument.themeOverr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theme/themeOverride27.xml" ContentType="application/vnd.openxmlformats-officedocument.themeOverr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theme/themeOverride28.xml" ContentType="application/vnd.openxmlformats-officedocument.themeOverr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theme/themeOverride29.xml" ContentType="application/vnd.openxmlformats-officedocument.themeOverr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theme/themeOverride30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257" r:id="rId2"/>
    <p:sldId id="352" r:id="rId3"/>
    <p:sldId id="283" r:id="rId4"/>
    <p:sldId id="284" r:id="rId5"/>
    <p:sldId id="285" r:id="rId6"/>
    <p:sldId id="286" r:id="rId7"/>
    <p:sldId id="329" r:id="rId8"/>
    <p:sldId id="328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323" r:id="rId17"/>
    <p:sldId id="320" r:id="rId18"/>
    <p:sldId id="296" r:id="rId19"/>
    <p:sldId id="297" r:id="rId20"/>
    <p:sldId id="330" r:id="rId21"/>
    <p:sldId id="332" r:id="rId22"/>
    <p:sldId id="333" r:id="rId23"/>
    <p:sldId id="334" r:id="rId24"/>
    <p:sldId id="335" r:id="rId25"/>
    <p:sldId id="336" r:id="rId26"/>
    <p:sldId id="300" r:id="rId27"/>
    <p:sldId id="322" r:id="rId28"/>
    <p:sldId id="301" r:id="rId29"/>
    <p:sldId id="331" r:id="rId30"/>
    <p:sldId id="302" r:id="rId31"/>
    <p:sldId id="304" r:id="rId32"/>
    <p:sldId id="305" r:id="rId33"/>
    <p:sldId id="306" r:id="rId34"/>
    <p:sldId id="327" r:id="rId35"/>
    <p:sldId id="364" r:id="rId36"/>
    <p:sldId id="369" r:id="rId37"/>
    <p:sldId id="370" r:id="rId38"/>
    <p:sldId id="382" r:id="rId39"/>
    <p:sldId id="383" r:id="rId40"/>
    <p:sldId id="1711" r:id="rId41"/>
    <p:sldId id="386" r:id="rId42"/>
    <p:sldId id="387" r:id="rId43"/>
    <p:sldId id="372" r:id="rId44"/>
    <p:sldId id="373" r:id="rId45"/>
    <p:sldId id="1712" r:id="rId46"/>
    <p:sldId id="366" r:id="rId47"/>
    <p:sldId id="367" r:id="rId48"/>
    <p:sldId id="376" r:id="rId49"/>
    <p:sldId id="1713" r:id="rId50"/>
    <p:sldId id="379" r:id="rId51"/>
    <p:sldId id="1714" r:id="rId52"/>
    <p:sldId id="326" r:id="rId53"/>
    <p:sldId id="1710" r:id="rId5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7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3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3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34.xml"/><Relationship Id="rId1" Type="http://schemas.microsoft.com/office/2011/relationships/chartStyle" Target="style34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0.xml"/><Relationship Id="rId2" Type="http://schemas.microsoft.com/office/2011/relationships/chartColorStyle" Target="colors35.xml"/><Relationship Id="rId1" Type="http://schemas.microsoft.com/office/2011/relationships/chartStyle" Target="style35.xml"/><Relationship Id="rId4" Type="http://schemas.openxmlformats.org/officeDocument/2006/relationships/oleObject" Target="file:///C:\Users\HCG-1747\Desktop\Actividades%20Administrativas\Informes%20de%20Productividad%20PDF\DSADT-INFORMES%202024\DSADT-INFPROD202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ESTUDIOS</a:t>
            </a:r>
            <a:r>
              <a:rPr lang="en-US" baseline="0"/>
              <a:t> </a:t>
            </a:r>
            <a:r>
              <a:rPr lang="en-US"/>
              <a:t>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AP'!$O$6</c:f>
              <c:strCache>
                <c:ptCount val="1"/>
                <c:pt idx="0">
                  <c:v>ESTUDIOS 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2F1-4D20-A828-E92AD1492A1D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2F1-4D20-A828-E92AD1492A1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s-MX"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('INF AP'!$B$29,'INF AP'!$B$30)</c:f>
              <c:strCache>
                <c:ptCount val="2"/>
                <c:pt idx="0">
                  <c:v>Total de Pacientes </c:v>
                </c:pt>
                <c:pt idx="1">
                  <c:v>Total de Estudios </c:v>
                </c:pt>
              </c:strCache>
            </c:strRef>
          </c:cat>
          <c:val>
            <c:numRef>
              <c:f>('INF AP'!$O$29,'INF AP'!$O$30)</c:f>
              <c:numCache>
                <c:formatCode>#,##0</c:formatCode>
                <c:ptCount val="2"/>
                <c:pt idx="0">
                  <c:v>11389</c:v>
                </c:pt>
                <c:pt idx="1">
                  <c:v>16702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F1-4D20-A828-E92AD1492A1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9279616"/>
        <c:axId val="39297792"/>
      </c:barChart>
      <c:catAx>
        <c:axId val="3927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297792"/>
        <c:crosses val="autoZero"/>
        <c:auto val="1"/>
        <c:lblAlgn val="ctr"/>
        <c:lblOffset val="100"/>
        <c:noMultiLvlLbl val="0"/>
      </c:catAx>
      <c:valAx>
        <c:axId val="3929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279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ACTIVIDADES DE ENSEÑANZA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AP'!$O$6</c:f>
              <c:strCache>
                <c:ptCount val="1"/>
                <c:pt idx="0">
                  <c:v>ESTUDIOS 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156-41E7-B367-547E4E68A09A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156-41E7-B367-547E4E68A09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s-MX"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('INF AP'!$B$17,'INF AP'!$B$18)</c:f>
              <c:strCache>
                <c:ptCount val="2"/>
                <c:pt idx="0">
                  <c:v>Sesiones Internas Del Servicio </c:v>
                </c:pt>
                <c:pt idx="1">
                  <c:v>Sesiones con Otros Servicios </c:v>
                </c:pt>
              </c:strCache>
            </c:strRef>
          </c:cat>
          <c:val>
            <c:numRef>
              <c:f>('INF AP'!$O$17,'INF AP'!$O$18)</c:f>
              <c:numCache>
                <c:formatCode>#,##0</c:formatCode>
                <c:ptCount val="2"/>
                <c:pt idx="0">
                  <c:v>116</c:v>
                </c:pt>
                <c:pt idx="1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56-41E7-B367-547E4E68A09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8028416"/>
        <c:axId val="38029952"/>
      </c:barChart>
      <c:catAx>
        <c:axId val="3802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8029952"/>
        <c:crosses val="autoZero"/>
        <c:auto val="1"/>
        <c:lblAlgn val="ctr"/>
        <c:lblOffset val="100"/>
        <c:noMultiLvlLbl val="0"/>
      </c:catAx>
      <c:valAx>
        <c:axId val="3802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8028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AP'!$O$6</c:f>
              <c:strCache>
                <c:ptCount val="1"/>
                <c:pt idx="0">
                  <c:v>ESTUDIOS 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3A7-4941-8C9F-8E701A109EB3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3A7-4941-8C9F-8E701A109EB3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3A7-4941-8C9F-8E701A109EB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AP'!$B$7:$B$9</c:f>
              <c:strCache>
                <c:ptCount val="3"/>
                <c:pt idx="0">
                  <c:v>Estudios Citológicos Ginecológicos </c:v>
                </c:pt>
                <c:pt idx="1">
                  <c:v>Estudios Citológicos De Líquidos </c:v>
                </c:pt>
                <c:pt idx="2">
                  <c:v>Estudios Citológicos Por Aspiración</c:v>
                </c:pt>
              </c:strCache>
            </c:strRef>
          </c:cat>
          <c:val>
            <c:numRef>
              <c:f>'INF AP'!$O$7:$O$9</c:f>
              <c:numCache>
                <c:formatCode>#,##0</c:formatCode>
                <c:ptCount val="3"/>
                <c:pt idx="0">
                  <c:v>1691</c:v>
                </c:pt>
                <c:pt idx="1">
                  <c:v>1378</c:v>
                </c:pt>
                <c:pt idx="2">
                  <c:v>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3A7-4941-8C9F-8E701A109EB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9380864"/>
        <c:axId val="39382400"/>
      </c:barChart>
      <c:catAx>
        <c:axId val="3938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382400"/>
        <c:crosses val="autoZero"/>
        <c:auto val="1"/>
        <c:lblAlgn val="ctr"/>
        <c:lblOffset val="100"/>
        <c:noMultiLvlLbl val="0"/>
      </c:catAx>
      <c:valAx>
        <c:axId val="3938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380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AP'!$O$6</c:f>
              <c:strCache>
                <c:ptCount val="1"/>
                <c:pt idx="0">
                  <c:v>ESTUDIOS 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884-4CD1-897F-044712104750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884-4CD1-897F-044712104750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884-4CD1-897F-04471210475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AP'!$B$12:$B$14</c:f>
              <c:strCache>
                <c:ptCount val="3"/>
                <c:pt idx="0">
                  <c:v>Estudios De Histoquímica</c:v>
                </c:pt>
                <c:pt idx="1">
                  <c:v>Estudios De Inmunohistoquímica </c:v>
                </c:pt>
                <c:pt idx="2">
                  <c:v>Estudios De Inmunofluoresencia </c:v>
                </c:pt>
              </c:strCache>
            </c:strRef>
          </c:cat>
          <c:val>
            <c:numRef>
              <c:f>'INF AP'!$O$12:$O$14</c:f>
              <c:numCache>
                <c:formatCode>#,##0</c:formatCode>
                <c:ptCount val="3"/>
                <c:pt idx="0">
                  <c:v>1679</c:v>
                </c:pt>
                <c:pt idx="1">
                  <c:v>3313</c:v>
                </c:pt>
                <c:pt idx="2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884-4CD1-897F-04471210475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9477248"/>
        <c:axId val="39478784"/>
      </c:barChart>
      <c:catAx>
        <c:axId val="3947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478784"/>
        <c:crosses val="autoZero"/>
        <c:auto val="1"/>
        <c:lblAlgn val="ctr"/>
        <c:lblOffset val="100"/>
        <c:noMultiLvlLbl val="0"/>
      </c:catAx>
      <c:valAx>
        <c:axId val="3947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477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AP'!$O$6</c:f>
              <c:strCache>
                <c:ptCount val="1"/>
                <c:pt idx="0">
                  <c:v>ESTUDIOS 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F31-4865-89C5-D3D5BCACD7A7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F31-4865-89C5-D3D5BCACD7A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('INF AP'!$B$10,'INF AP'!$B$11)</c:f>
              <c:strCache>
                <c:ptCount val="2"/>
                <c:pt idx="0">
                  <c:v>Total De Estudios Citológicos </c:v>
                </c:pt>
                <c:pt idx="1">
                  <c:v>Total De Estudios Histopatológicos</c:v>
                </c:pt>
              </c:strCache>
            </c:strRef>
          </c:cat>
          <c:val>
            <c:numRef>
              <c:f>('INF AP'!$O$10,'INF AP'!$O$11)</c:f>
              <c:numCache>
                <c:formatCode>#,##0</c:formatCode>
                <c:ptCount val="2"/>
                <c:pt idx="0">
                  <c:v>3416</c:v>
                </c:pt>
                <c:pt idx="1">
                  <c:v>7973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F31-4865-89C5-D3D5BCACD7A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36226048"/>
        <c:axId val="236227584"/>
      </c:barChart>
      <c:catAx>
        <c:axId val="23622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36227584"/>
        <c:crosses val="autoZero"/>
        <c:auto val="1"/>
        <c:lblAlgn val="ctr"/>
        <c:lblOffset val="100"/>
        <c:noMultiLvlLbl val="0"/>
      </c:catAx>
      <c:valAx>
        <c:axId val="23622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36226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ESTUDIOS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AP'!$O$6</c:f>
              <c:strCache>
                <c:ptCount val="1"/>
                <c:pt idx="0">
                  <c:v>ESTUDIOS 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310-4427-BF91-8A2E54BCB1F0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310-4427-BF91-8A2E54BCB1F0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310-4427-BF91-8A2E54BCB1F0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310-4427-BF91-8A2E54BCB1F0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310-4427-BF91-8A2E54BCB1F0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F310-4427-BF91-8A2E54BCB1F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s-MX"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('INF AP'!$B$19,'INF AP'!$B$20,'INF AP'!$B$21,'INF AP'!$B$22,'INF AP'!$B$23,'INF AP'!$B$24)</c:f>
              <c:strCache>
                <c:ptCount val="6"/>
                <c:pt idx="0">
                  <c:v>Pacientes de la Unidad Hospitalaria </c:v>
                </c:pt>
                <c:pt idx="1">
                  <c:v>Estudios de la Unidad Hospitalaria </c:v>
                </c:pt>
                <c:pt idx="2">
                  <c:v> Pacientes de Otra Unidad </c:v>
                </c:pt>
                <c:pt idx="3">
                  <c:v> Estudios de Pacientes de otra Unidad </c:v>
                </c:pt>
                <c:pt idx="4">
                  <c:v> Pacientes Hospitalizados </c:v>
                </c:pt>
                <c:pt idx="5">
                  <c:v>Estudios de Pacientes Hospitalizados </c:v>
                </c:pt>
              </c:strCache>
            </c:strRef>
          </c:cat>
          <c:val>
            <c:numRef>
              <c:f>('INF AP'!$O$19,'INF AP'!$O$20,'INF AP'!$O$21,'INF AP'!$O$22,'INF AP'!$O$23,'INF AP'!$O$24)</c:f>
              <c:numCache>
                <c:formatCode>#,##0</c:formatCode>
                <c:ptCount val="6"/>
                <c:pt idx="0">
                  <c:v>10782</c:v>
                </c:pt>
                <c:pt idx="1">
                  <c:v>16095</c:v>
                </c:pt>
                <c:pt idx="2">
                  <c:v>607</c:v>
                </c:pt>
                <c:pt idx="3">
                  <c:v>607</c:v>
                </c:pt>
                <c:pt idx="4">
                  <c:v>8744</c:v>
                </c:pt>
                <c:pt idx="5">
                  <c:v>14057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310-4427-BF91-8A2E54BCB1F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9660544"/>
        <c:axId val="39670528"/>
      </c:barChart>
      <c:catAx>
        <c:axId val="3966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670528"/>
        <c:crosses val="autoZero"/>
        <c:auto val="1"/>
        <c:lblAlgn val="ctr"/>
        <c:lblOffset val="100"/>
        <c:noMultiLvlLbl val="0"/>
      </c:catAx>
      <c:valAx>
        <c:axId val="3967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660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AP'!$O$6</c:f>
              <c:strCache>
                <c:ptCount val="1"/>
                <c:pt idx="0">
                  <c:v>ESTUDIOS 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0F8-4A44-B1A0-07899D990416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0F8-4A44-B1A0-07899D99041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('INF AP'!$B$25,'INF AP'!$B$26)</c:f>
              <c:strCache>
                <c:ptCount val="2"/>
                <c:pt idx="0">
                  <c:v> Biopsias Transoperatorias</c:v>
                </c:pt>
                <c:pt idx="1">
                  <c:v> Pacientes Transoperatorios</c:v>
                </c:pt>
              </c:strCache>
            </c:strRef>
          </c:cat>
          <c:val>
            <c:numRef>
              <c:f>('INF AP'!$O$25,'INF AP'!$O$26)</c:f>
              <c:numCache>
                <c:formatCode>#,##0</c:formatCode>
                <c:ptCount val="2"/>
                <c:pt idx="0">
                  <c:v>208</c:v>
                </c:pt>
                <c:pt idx="1">
                  <c:v>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0F8-4A44-B1A0-07899D99041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9695488"/>
        <c:axId val="39697024"/>
      </c:barChart>
      <c:catAx>
        <c:axId val="3969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697024"/>
        <c:crosses val="autoZero"/>
        <c:auto val="1"/>
        <c:lblAlgn val="ctr"/>
        <c:lblOffset val="100"/>
        <c:noMultiLvlLbl val="0"/>
      </c:catAx>
      <c:valAx>
        <c:axId val="3969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695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AP'!$O$6</c:f>
              <c:strCache>
                <c:ptCount val="1"/>
                <c:pt idx="0">
                  <c:v>ESTUDIOS 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072-4823-AFD9-04E8B048BB24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072-4823-AFD9-04E8B048BB2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('INF AP'!$B$27,'INF AP'!$B$28)</c:f>
              <c:strCache>
                <c:ptCount val="2"/>
                <c:pt idx="0">
                  <c:v> Pacientes Ambulatorios</c:v>
                </c:pt>
                <c:pt idx="1">
                  <c:v>Estudios Ambulatorios </c:v>
                </c:pt>
              </c:strCache>
            </c:strRef>
          </c:cat>
          <c:val>
            <c:numRef>
              <c:f>('INF AP'!$O$27,'INF AP'!$O$28)</c:f>
              <c:numCache>
                <c:formatCode>#,##0</c:formatCode>
                <c:ptCount val="2"/>
                <c:pt idx="0">
                  <c:v>2645</c:v>
                </c:pt>
                <c:pt idx="1">
                  <c:v>2645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72-4823-AFD9-04E8B048BB2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9824000"/>
        <c:axId val="39825792"/>
      </c:barChart>
      <c:catAx>
        <c:axId val="3982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825792"/>
        <c:crosses val="autoZero"/>
        <c:auto val="1"/>
        <c:lblAlgn val="ctr"/>
        <c:lblOffset val="100"/>
        <c:noMultiLvlLbl val="0"/>
      </c:catAx>
      <c:valAx>
        <c:axId val="3982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824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sz="1600" b="1" i="0" u="none" strike="noStrike" baseline="0" dirty="0">
                <a:effectLst/>
              </a:rPr>
              <a:t>Material Utilizado en el Transporte de defunciones, óbitos y amputaciones</a:t>
            </a:r>
            <a:r>
              <a:rPr lang="es-ES" sz="1600" b="1" i="0" u="none" strike="noStrike" baseline="0" dirty="0"/>
              <a:t> </a:t>
            </a:r>
            <a:r>
              <a:rPr lang="en-US" dirty="0"/>
              <a:t>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'INF DEFUN'!$D$25</c:f>
              <c:strCache>
                <c:ptCount val="1"/>
                <c:pt idx="0">
                  <c:v>Insumos Utilizados  2024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1"/>
          <c:cat>
            <c:strRef>
              <c:f>'INF DEFUN'!$B$26:$B$28</c:f>
              <c:strCache>
                <c:ptCount val="3"/>
                <c:pt idx="0">
                  <c:v>BOLSA</c:v>
                </c:pt>
                <c:pt idx="1">
                  <c:v>SABANA</c:v>
                </c:pt>
                <c:pt idx="2">
                  <c:v>CAMPO</c:v>
                </c:pt>
              </c:strCache>
            </c:strRef>
          </c:cat>
          <c:val>
            <c:numRef>
              <c:f>'INF DEFUN'!$D$26:$D$28</c:f>
              <c:numCache>
                <c:formatCode>General</c:formatCode>
                <c:ptCount val="3"/>
                <c:pt idx="0" formatCode="#,##0">
                  <c:v>1368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DE-4730-9C81-F367EE303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425536"/>
        <c:axId val="3942707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'INF DEFUN'!$C$25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rotWithShape="1">
                    <a:gsLst>
                      <a:gs pos="0">
                        <a:schemeClr val="accent3">
                          <a:shade val="65000"/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3">
                          <a:shade val="65000"/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3">
                          <a:shade val="65000"/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'INF DEFUN'!$B$26:$B$28</c15:sqref>
                        </c15:formulaRef>
                      </c:ext>
                    </c:extLst>
                    <c:strCache>
                      <c:ptCount val="3"/>
                      <c:pt idx="0">
                        <c:v>BOLSA</c:v>
                      </c:pt>
                      <c:pt idx="1">
                        <c:v>SABANA</c:v>
                      </c:pt>
                      <c:pt idx="2">
                        <c:v>CAMPO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'INF DEFUN'!$C$26:$C$28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F2DE-4730-9C81-F367EE3033D8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'INF DEFUN'!$E$25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rotWithShape="1">
                    <a:gsLst>
                      <a:gs pos="0">
                        <a:schemeClr val="accent3">
                          <a:tint val="65000"/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3">
                          <a:tint val="65000"/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3">
                          <a:tint val="65000"/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'INF DEFUN'!$B$26:$B$28</c15:sqref>
                        </c15:formulaRef>
                      </c:ext>
                    </c:extLst>
                    <c:strCache>
                      <c:ptCount val="3"/>
                      <c:pt idx="0">
                        <c:v>BOLSA</c:v>
                      </c:pt>
                      <c:pt idx="1">
                        <c:v>SABANA</c:v>
                      </c:pt>
                      <c:pt idx="2">
                        <c:v>CAMPO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'INF DEFUN'!$E$26:$E$28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F2DE-4730-9C81-F367EE3033D8}"/>
                  </c:ext>
                </c:extLst>
              </c15:ser>
            </c15:filteredBarSeries>
          </c:ext>
        </c:extLst>
      </c:barChart>
      <c:catAx>
        <c:axId val="3942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427072"/>
        <c:crosses val="autoZero"/>
        <c:auto val="1"/>
        <c:lblAlgn val="ctr"/>
        <c:lblOffset val="100"/>
        <c:noMultiLvlLbl val="0"/>
      </c:catAx>
      <c:valAx>
        <c:axId val="3942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s-MX"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4255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s-MX"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'INF RX'!$N$9</c:f>
              <c:strCache>
                <c:ptCount val="1"/>
                <c:pt idx="0">
                  <c:v>ESTUDIOS REALIZADOS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4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4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4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B7C-416F-B4C2-A913E8176E54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B7C-416F-B4C2-A913E8176E54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B7C-416F-B4C2-A913E8176E54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8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8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8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B7C-416F-B4C2-A913E8176E54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B7C-416F-B4C2-A913E8176E54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8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8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8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1B7C-416F-B4C2-A913E8176E54}"/>
              </c:ext>
            </c:extLst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1B7C-416F-B4C2-A913E8176E54}"/>
              </c:ext>
            </c:extLst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1B7C-416F-B4C2-A913E8176E54}"/>
              </c:ext>
            </c:extLst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4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4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4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1B7C-416F-B4C2-A913E8176E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s-MX"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RX'!$A$10:$A$19</c:f>
              <c:strCache>
                <c:ptCount val="9"/>
                <c:pt idx="0">
                  <c:v>Radiografía Simple </c:v>
                </c:pt>
                <c:pt idx="1">
                  <c:v>Radiografía Portátil </c:v>
                </c:pt>
                <c:pt idx="2">
                  <c:v>Tomografía</c:v>
                </c:pt>
                <c:pt idx="3">
                  <c:v>Tomografía Contrastada</c:v>
                </c:pt>
                <c:pt idx="4">
                  <c:v>Resonancia Magnética </c:v>
                </c:pt>
                <c:pt idx="5">
                  <c:v>Resonancia Magnética Contrastada</c:v>
                </c:pt>
                <c:pt idx="6">
                  <c:v>Mastografía</c:v>
                </c:pt>
                <c:pt idx="7">
                  <c:v>Ultrasonido</c:v>
                </c:pt>
                <c:pt idx="8">
                  <c:v>Estudios Contrastados </c:v>
                </c:pt>
              </c:strCache>
              <c:extLst/>
            </c:strRef>
          </c:cat>
          <c:val>
            <c:numRef>
              <c:f>'INF RX'!$N$10:$N$19</c:f>
              <c:numCache>
                <c:formatCode>#,##0</c:formatCode>
                <c:ptCount val="9"/>
                <c:pt idx="0">
                  <c:v>35875</c:v>
                </c:pt>
                <c:pt idx="1">
                  <c:v>8552</c:v>
                </c:pt>
                <c:pt idx="2">
                  <c:v>7236</c:v>
                </c:pt>
                <c:pt idx="3">
                  <c:v>3896</c:v>
                </c:pt>
                <c:pt idx="4">
                  <c:v>2090</c:v>
                </c:pt>
                <c:pt idx="5">
                  <c:v>1177</c:v>
                </c:pt>
                <c:pt idx="6">
                  <c:v>1222</c:v>
                </c:pt>
                <c:pt idx="7">
                  <c:v>12289</c:v>
                </c:pt>
                <c:pt idx="8">
                  <c:v>1710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12-1B7C-416F-B4C2-A913E8176E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39996416"/>
        <c:axId val="40002304"/>
      </c:barChart>
      <c:catAx>
        <c:axId val="39996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002304"/>
        <c:crosses val="autoZero"/>
        <c:auto val="1"/>
        <c:lblAlgn val="ctr"/>
        <c:lblOffset val="100"/>
        <c:noMultiLvlLbl val="0"/>
      </c:catAx>
      <c:valAx>
        <c:axId val="40002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996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Estudios Realizados</a:t>
            </a:r>
            <a:r>
              <a:rPr lang="en-US" baseline="0"/>
              <a:t> </a:t>
            </a:r>
            <a:r>
              <a:rPr lang="en-US"/>
              <a:t>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RX'!$N$47</c:f>
              <c:strCache>
                <c:ptCount val="1"/>
                <c:pt idx="0">
                  <c:v>Estudios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7D-496C-B612-632FC4FF7555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E7D-496C-B612-632FC4FF7555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E7D-496C-B612-632FC4FF75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RX'!$A$48:$A$50</c:f>
              <c:strCache>
                <c:ptCount val="3"/>
                <c:pt idx="0">
                  <c:v>Estudios Consulta Externa </c:v>
                </c:pt>
                <c:pt idx="1">
                  <c:v>Estudios Hospitalización</c:v>
                </c:pt>
                <c:pt idx="2">
                  <c:v>Estudios de Urgencias</c:v>
                </c:pt>
              </c:strCache>
            </c:strRef>
          </c:cat>
          <c:val>
            <c:numRef>
              <c:f>'INF RX'!$N$48:$N$50</c:f>
              <c:numCache>
                <c:formatCode>#,##0</c:formatCode>
                <c:ptCount val="3"/>
                <c:pt idx="0">
                  <c:v>45057.000000000007</c:v>
                </c:pt>
                <c:pt idx="1">
                  <c:v>18773.75</c:v>
                </c:pt>
                <c:pt idx="2">
                  <c:v>11264.250000000002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E7D-496C-B612-632FC4FF755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0052608"/>
        <c:axId val="40054144"/>
      </c:barChart>
      <c:catAx>
        <c:axId val="4005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054144"/>
        <c:crosses val="autoZero"/>
        <c:auto val="1"/>
        <c:lblAlgn val="ctr"/>
        <c:lblOffset val="100"/>
        <c:noMultiLvlLbl val="0"/>
      </c:catAx>
      <c:valAx>
        <c:axId val="4005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05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RX'!$N$55</c:f>
              <c:strCache>
                <c:ptCount val="1"/>
                <c:pt idx="0">
                  <c:v>Pacientes Atendidos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D08-499F-8A60-7F3275DA6029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D08-499F-8A60-7F3275DA6029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D08-499F-8A60-7F3275DA602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s-MX"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RX'!$A$56:$A$58</c:f>
              <c:strCache>
                <c:ptCount val="3"/>
                <c:pt idx="0">
                  <c:v>Pacientes de Consulta Externa </c:v>
                </c:pt>
                <c:pt idx="1">
                  <c:v>Pacientes de Hospitalización </c:v>
                </c:pt>
                <c:pt idx="2">
                  <c:v>Pacientes de urgencias </c:v>
                </c:pt>
              </c:strCache>
            </c:strRef>
          </c:cat>
          <c:val>
            <c:numRef>
              <c:f>'INF RX'!$N$56:$N$58</c:f>
              <c:numCache>
                <c:formatCode>#,##0</c:formatCode>
                <c:ptCount val="3"/>
                <c:pt idx="0">
                  <c:v>43988.4</c:v>
                </c:pt>
                <c:pt idx="1">
                  <c:v>18328.5</c:v>
                </c:pt>
                <c:pt idx="2">
                  <c:v>10997.099999999986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D08-499F-8A60-7F3275DA602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9731584"/>
        <c:axId val="39733120"/>
      </c:barChart>
      <c:catAx>
        <c:axId val="3973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733120"/>
        <c:crosses val="autoZero"/>
        <c:auto val="1"/>
        <c:lblAlgn val="ctr"/>
        <c:lblOffset val="100"/>
        <c:noMultiLvlLbl val="0"/>
      </c:catAx>
      <c:valAx>
        <c:axId val="3973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73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32057502187226661"/>
          <c:y val="0.19451407115777211"/>
          <c:w val="0.62643197725284361"/>
          <c:h val="0.7199617235345590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'INF RX'!$N$25</c:f>
              <c:strCache>
                <c:ptCount val="1"/>
                <c:pt idx="0">
                  <c:v>Estudios Contrastados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4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4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4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D22-44CF-B570-EA7A1407666B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D22-44CF-B570-EA7A1407666B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D22-44CF-B570-EA7A1407666B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D22-44CF-B570-EA7A1407666B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D22-44CF-B570-EA7A1407666B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D22-44CF-B570-EA7A1407666B}"/>
              </c:ext>
            </c:extLst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6D22-44CF-B570-EA7A1407666B}"/>
              </c:ext>
            </c:extLst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6D22-44CF-B570-EA7A1407666B}"/>
              </c:ext>
            </c:extLst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6D22-44CF-B570-EA7A1407666B}"/>
              </c:ext>
            </c:extLst>
          </c:dPt>
          <c:dPt>
            <c:idx val="9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6D22-44CF-B570-EA7A1407666B}"/>
              </c:ext>
            </c:extLst>
          </c:dPt>
          <c:dPt>
            <c:idx val="10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6D22-44CF-B570-EA7A1407666B}"/>
              </c:ext>
            </c:extLst>
          </c:dPt>
          <c:dPt>
            <c:idx val="1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6D22-44CF-B570-EA7A1407666B}"/>
              </c:ext>
            </c:extLst>
          </c:dPt>
          <c:dPt>
            <c:idx val="1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4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4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4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6D22-44CF-B570-EA7A140766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RX'!$A$26:$A$41</c:f>
              <c:strCache>
                <c:ptCount val="13"/>
                <c:pt idx="0">
                  <c:v>Biopsias</c:v>
                </c:pt>
                <c:pt idx="1">
                  <c:v>Colangiografía</c:v>
                </c:pt>
                <c:pt idx="2">
                  <c:v>Colon Por Enema</c:v>
                </c:pt>
                <c:pt idx="3">
                  <c:v>Cistouretrografía</c:v>
                </c:pt>
                <c:pt idx="4">
                  <c:v>Esofagograma</c:v>
                </c:pt>
                <c:pt idx="5">
                  <c:v>Fistourografía </c:v>
                </c:pt>
                <c:pt idx="6">
                  <c:v>Histerosalpingografía</c:v>
                </c:pt>
                <c:pt idx="7">
                  <c:v>SEGD</c:v>
                </c:pt>
                <c:pt idx="8">
                  <c:v>Tránsito Intestinal</c:v>
                </c:pt>
                <c:pt idx="9">
                  <c:v>Urograma Excretor</c:v>
                </c:pt>
                <c:pt idx="10">
                  <c:v>Fluoroscopía Qx</c:v>
                </c:pt>
                <c:pt idx="11">
                  <c:v>Hemodinamia</c:v>
                </c:pt>
                <c:pt idx="12">
                  <c:v>CPRE</c:v>
                </c:pt>
              </c:strCache>
              <c:extLst/>
            </c:strRef>
          </c:cat>
          <c:val>
            <c:numRef>
              <c:f>'INF RX'!$N$26:$N$41</c:f>
              <c:numCache>
                <c:formatCode>#,##0</c:formatCode>
                <c:ptCount val="13"/>
                <c:pt idx="0">
                  <c:v>150</c:v>
                </c:pt>
                <c:pt idx="1">
                  <c:v>2</c:v>
                </c:pt>
                <c:pt idx="2">
                  <c:v>21</c:v>
                </c:pt>
                <c:pt idx="3">
                  <c:v>38</c:v>
                </c:pt>
                <c:pt idx="4">
                  <c:v>107</c:v>
                </c:pt>
                <c:pt idx="5">
                  <c:v>2</c:v>
                </c:pt>
                <c:pt idx="6">
                  <c:v>5</c:v>
                </c:pt>
                <c:pt idx="7">
                  <c:v>65</c:v>
                </c:pt>
                <c:pt idx="8">
                  <c:v>14</c:v>
                </c:pt>
                <c:pt idx="9">
                  <c:v>3</c:v>
                </c:pt>
                <c:pt idx="10">
                  <c:v>973</c:v>
                </c:pt>
                <c:pt idx="11">
                  <c:v>241</c:v>
                </c:pt>
                <c:pt idx="12">
                  <c:v>84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1A-6D22-44CF-B570-EA7A1407666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38856960"/>
        <c:axId val="38858752"/>
      </c:barChart>
      <c:catAx>
        <c:axId val="38856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8858752"/>
        <c:crosses val="autoZero"/>
        <c:auto val="1"/>
        <c:lblAlgn val="ctr"/>
        <c:lblOffset val="100"/>
        <c:noMultiLvlLbl val="0"/>
      </c:catAx>
      <c:valAx>
        <c:axId val="388587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8856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'BANCO DE SANGRE '!$N$31</c:f>
              <c:strCache>
                <c:ptCount val="1"/>
                <c:pt idx="0">
                  <c:v>DONACIONES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4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4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4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970-42A6-AD66-AB6E5E0F44A5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970-42A6-AD66-AB6E5E0F44A5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970-42A6-AD66-AB6E5E0F44A5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8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8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8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970-42A6-AD66-AB6E5E0F44A5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970-42A6-AD66-AB6E5E0F44A5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8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8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8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970-42A6-AD66-AB6E5E0F44A5}"/>
              </c:ext>
            </c:extLst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E970-42A6-AD66-AB6E5E0F44A5}"/>
              </c:ext>
            </c:extLst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E970-42A6-AD66-AB6E5E0F44A5}"/>
              </c:ext>
            </c:extLst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4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4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4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E970-42A6-AD66-AB6E5E0F44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s-MX"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'BANCO DE SANGRE '!$A$32:$A$40</c:f>
              <c:strCache>
                <c:ptCount val="9"/>
                <c:pt idx="0">
                  <c:v>Donadores Recibidos </c:v>
                </c:pt>
                <c:pt idx="1">
                  <c:v>Donadores APTOS</c:v>
                </c:pt>
                <c:pt idx="2">
                  <c:v>Donadores Diferidos</c:v>
                </c:pt>
                <c:pt idx="3">
                  <c:v>Donadores Altruistas</c:v>
                </c:pt>
                <c:pt idx="4">
                  <c:v>Donadores Altruistas Aptos </c:v>
                </c:pt>
                <c:pt idx="5">
                  <c:v>Donadores Altruistas diferidos </c:v>
                </c:pt>
                <c:pt idx="6">
                  <c:v>Donadores Familiares o de Reposición Aceptados </c:v>
                </c:pt>
                <c:pt idx="7">
                  <c:v>Pacientes Beneficiados </c:v>
                </c:pt>
                <c:pt idx="8">
                  <c:v>Hemocomponentes Entregados Por Servicio </c:v>
                </c:pt>
              </c:strCache>
            </c:strRef>
          </c:cat>
          <c:val>
            <c:numRef>
              <c:f>'BANCO DE SANGRE '!$N$32:$N$40</c:f>
              <c:numCache>
                <c:formatCode>#,##0</c:formatCode>
                <c:ptCount val="9"/>
                <c:pt idx="0">
                  <c:v>17349</c:v>
                </c:pt>
                <c:pt idx="1">
                  <c:v>6117</c:v>
                </c:pt>
                <c:pt idx="2">
                  <c:v>10998</c:v>
                </c:pt>
                <c:pt idx="3">
                  <c:v>732</c:v>
                </c:pt>
                <c:pt idx="4">
                  <c:v>423</c:v>
                </c:pt>
                <c:pt idx="5">
                  <c:v>306</c:v>
                </c:pt>
                <c:pt idx="6">
                  <c:v>5906</c:v>
                </c:pt>
                <c:pt idx="7">
                  <c:v>4340</c:v>
                </c:pt>
                <c:pt idx="8">
                  <c:v>12482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E970-42A6-AD66-AB6E5E0F44A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40138624"/>
        <c:axId val="40140160"/>
      </c:barChart>
      <c:catAx>
        <c:axId val="40138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140160"/>
        <c:crosses val="autoZero"/>
        <c:auto val="1"/>
        <c:lblAlgn val="ctr"/>
        <c:lblOffset val="100"/>
        <c:noMultiLvlLbl val="0"/>
      </c:catAx>
      <c:valAx>
        <c:axId val="401401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138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'BANCO DE SANGRE '!$N$46</c:f>
              <c:strCache>
                <c:ptCount val="1"/>
                <c:pt idx="0">
                  <c:v>HEMOCOMPONENTES ENTREGADOS POR SERVICIO 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3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3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3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6FF-47EA-911A-A183F041B412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4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4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4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6FF-47EA-911A-A183F041B412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6FF-47EA-911A-A183F041B412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9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9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9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6FF-47EA-911A-A183F041B412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6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6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6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6FF-47EA-911A-A183F041B412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06FF-47EA-911A-A183F041B412}"/>
              </c:ext>
            </c:extLst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81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81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81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06FF-47EA-911A-A183F041B412}"/>
              </c:ext>
            </c:extLst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8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8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8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06FF-47EA-911A-A183F041B412}"/>
              </c:ext>
            </c:extLst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9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9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9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06FF-47EA-911A-A183F041B412}"/>
              </c:ext>
            </c:extLst>
          </c:dPt>
          <c:dPt>
            <c:idx val="9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9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9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9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06FF-47EA-911A-A183F041B412}"/>
              </c:ext>
            </c:extLst>
          </c:dPt>
          <c:dPt>
            <c:idx val="10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89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89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89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06FF-47EA-911A-A183F041B412}"/>
              </c:ext>
            </c:extLst>
          </c:dPt>
          <c:dPt>
            <c:idx val="1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8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8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8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06FF-47EA-911A-A183F041B412}"/>
              </c:ext>
            </c:extLst>
          </c:dPt>
          <c:dPt>
            <c:idx val="1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06FF-47EA-911A-A183F041B412}"/>
              </c:ext>
            </c:extLst>
          </c:dPt>
          <c:dPt>
            <c:idx val="1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06FF-47EA-911A-A183F041B412}"/>
              </c:ext>
            </c:extLst>
          </c:dPt>
          <c:dPt>
            <c:idx val="14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06FF-47EA-911A-A183F041B412}"/>
              </c:ext>
            </c:extLst>
          </c:dPt>
          <c:dPt>
            <c:idx val="15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06FF-47EA-911A-A183F041B412}"/>
              </c:ext>
            </c:extLst>
          </c:dPt>
          <c:dPt>
            <c:idx val="16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4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4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4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1-06FF-47EA-911A-A183F041B412}"/>
              </c:ext>
            </c:extLst>
          </c:dPt>
          <c:dPt>
            <c:idx val="17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3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3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3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3-06FF-47EA-911A-A183F041B41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'BANCO DE SANGRE '!$A$47:$A$64</c:f>
              <c:strCache>
                <c:ptCount val="18"/>
                <c:pt idx="0">
                  <c:v>CIRUGÍA GENERAL </c:v>
                </c:pt>
                <c:pt idx="1">
                  <c:v>MEDICINA INTERNA </c:v>
                </c:pt>
                <c:pt idx="2">
                  <c:v>HEMATOLOGIA</c:v>
                </c:pt>
                <c:pt idx="3">
                  <c:v>TERAPIA INTENSIVA ADULTOS </c:v>
                </c:pt>
                <c:pt idx="4">
                  <c:v>URGENCIAS ADULTOS </c:v>
                </c:pt>
                <c:pt idx="5">
                  <c:v>ONCOLOGÍA ADULTOS </c:v>
                </c:pt>
                <c:pt idx="6">
                  <c:v>NEFROLOGÍA ADULTOS</c:v>
                </c:pt>
                <c:pt idx="7">
                  <c:v>NEUROCIRUGÍA</c:v>
                </c:pt>
                <c:pt idx="8">
                  <c:v>TOCO- CIRUGÍA </c:v>
                </c:pt>
                <c:pt idx="9">
                  <c:v>GINECOLOGÍA</c:v>
                </c:pt>
                <c:pt idx="10">
                  <c:v>PEDIATRÍA</c:v>
                </c:pt>
                <c:pt idx="11">
                  <c:v>ONCO-HEMATOPEDIATRÍA </c:v>
                </c:pt>
                <c:pt idx="12">
                  <c:v>QUEMADOS PEDIATRÍA </c:v>
                </c:pt>
                <c:pt idx="13">
                  <c:v>TERAPIA PEDIATRÍA </c:v>
                </c:pt>
                <c:pt idx="14">
                  <c:v>URGENCIAS PEDIATRÍA</c:v>
                </c:pt>
                <c:pt idx="15">
                  <c:v>UCIN</c:v>
                </c:pt>
                <c:pt idx="16">
                  <c:v>SECIN</c:v>
                </c:pt>
                <c:pt idx="17">
                  <c:v>UCM</c:v>
                </c:pt>
              </c:strCache>
            </c:strRef>
          </c:cat>
          <c:val>
            <c:numRef>
              <c:f>'BANCO DE SANGRE '!$N$47:$N$64</c:f>
              <c:numCache>
                <c:formatCode>#,##0</c:formatCode>
                <c:ptCount val="18"/>
                <c:pt idx="0">
                  <c:v>856</c:v>
                </c:pt>
                <c:pt idx="1">
                  <c:v>2647</c:v>
                </c:pt>
                <c:pt idx="2">
                  <c:v>91</c:v>
                </c:pt>
                <c:pt idx="3">
                  <c:v>519</c:v>
                </c:pt>
                <c:pt idx="4">
                  <c:v>1449</c:v>
                </c:pt>
                <c:pt idx="5">
                  <c:v>112</c:v>
                </c:pt>
                <c:pt idx="6">
                  <c:v>198</c:v>
                </c:pt>
                <c:pt idx="7">
                  <c:v>196</c:v>
                </c:pt>
                <c:pt idx="8">
                  <c:v>1605</c:v>
                </c:pt>
                <c:pt idx="9">
                  <c:v>315</c:v>
                </c:pt>
                <c:pt idx="10">
                  <c:v>196</c:v>
                </c:pt>
                <c:pt idx="11">
                  <c:v>1840</c:v>
                </c:pt>
                <c:pt idx="12">
                  <c:v>7</c:v>
                </c:pt>
                <c:pt idx="13">
                  <c:v>284</c:v>
                </c:pt>
                <c:pt idx="14">
                  <c:v>829</c:v>
                </c:pt>
                <c:pt idx="15">
                  <c:v>763</c:v>
                </c:pt>
                <c:pt idx="16">
                  <c:v>246</c:v>
                </c:pt>
                <c:pt idx="17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06FF-47EA-911A-A183F041B41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55159808"/>
        <c:axId val="55161600"/>
      </c:barChart>
      <c:catAx>
        <c:axId val="55159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161600"/>
        <c:crosses val="autoZero"/>
        <c:auto val="1"/>
        <c:lblAlgn val="ctr"/>
        <c:lblOffset val="100"/>
        <c:noMultiLvlLbl val="0"/>
      </c:catAx>
      <c:valAx>
        <c:axId val="55161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15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'BANCO DE SANGRE '!$N$7</c:f>
              <c:strCache>
                <c:ptCount val="1"/>
                <c:pt idx="0">
                  <c:v>ESTUDIOS DE INMUNOHEMATOLOGIA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3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3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3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3E3-435A-AF6F-C0807AE638A7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4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4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4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3E3-435A-AF6F-C0807AE638A7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3E3-435A-AF6F-C0807AE638A7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61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1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1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3E3-435A-AF6F-C0807AE638A7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6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3E3-435A-AF6F-C0807AE638A7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3E3-435A-AF6F-C0807AE638A7}"/>
              </c:ext>
            </c:extLst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8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8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8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63E3-435A-AF6F-C0807AE638A7}"/>
              </c:ext>
            </c:extLst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9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9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9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63E3-435A-AF6F-C0807AE638A7}"/>
              </c:ext>
            </c:extLst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63E3-435A-AF6F-C0807AE638A7}"/>
              </c:ext>
            </c:extLst>
          </c:dPt>
          <c:dPt>
            <c:idx val="9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9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9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9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63E3-435A-AF6F-C0807AE638A7}"/>
              </c:ext>
            </c:extLst>
          </c:dPt>
          <c:dPt>
            <c:idx val="10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8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8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8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63E3-435A-AF6F-C0807AE638A7}"/>
              </c:ext>
            </c:extLst>
          </c:dPt>
          <c:dPt>
            <c:idx val="11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63E3-435A-AF6F-C0807AE638A7}"/>
              </c:ext>
            </c:extLst>
          </c:dPt>
          <c:dPt>
            <c:idx val="12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69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9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9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63E3-435A-AF6F-C0807AE638A7}"/>
              </c:ext>
            </c:extLst>
          </c:dPt>
          <c:dPt>
            <c:idx val="13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6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63E3-435A-AF6F-C0807AE638A7}"/>
              </c:ext>
            </c:extLst>
          </c:dPt>
          <c:dPt>
            <c:idx val="14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63E3-435A-AF6F-C0807AE638A7}"/>
              </c:ext>
            </c:extLst>
          </c:dPt>
          <c:dPt>
            <c:idx val="15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4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4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4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63E3-435A-AF6F-C0807AE638A7}"/>
              </c:ext>
            </c:extLst>
          </c:dPt>
          <c:dPt>
            <c:idx val="16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3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3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3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1-63E3-435A-AF6F-C0807AE638A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'BANCO DE SANGRE '!$A$8:$A$27</c:f>
              <c:strCache>
                <c:ptCount val="17"/>
                <c:pt idx="0">
                  <c:v>ALBUMINA</c:v>
                </c:pt>
                <c:pt idx="1">
                  <c:v>AUTOTESTIGO</c:v>
                </c:pt>
                <c:pt idx="2">
                  <c:v>BH</c:v>
                </c:pt>
                <c:pt idx="3">
                  <c:v>CONTROL RH</c:v>
                </c:pt>
                <c:pt idx="4">
                  <c:v>COOMBS DIRECTO</c:v>
                </c:pt>
                <c:pt idx="5">
                  <c:v>FACTOR RH</c:v>
                </c:pt>
                <c:pt idx="6">
                  <c:v>FENOTIPO</c:v>
                </c:pt>
                <c:pt idx="7">
                  <c:v>GRUPO INVERSO</c:v>
                </c:pt>
                <c:pt idx="8">
                  <c:v>GRUPO SANGUINEO</c:v>
                </c:pt>
                <c:pt idx="9">
                  <c:v>HEMOLISINAS</c:v>
                </c:pt>
                <c:pt idx="10">
                  <c:v>IDENTIFICACIÓN DE ANTICUERPOS IRREGULARES </c:v>
                </c:pt>
                <c:pt idx="11">
                  <c:v>LECTINAS </c:v>
                </c:pt>
                <c:pt idx="12">
                  <c:v>LECTINAS H </c:v>
                </c:pt>
                <c:pt idx="13">
                  <c:v>PRUEBAS CRUZADAS</c:v>
                </c:pt>
                <c:pt idx="14">
                  <c:v>SERASCAN I</c:v>
                </c:pt>
                <c:pt idx="15">
                  <c:v>SERASCAN II</c:v>
                </c:pt>
                <c:pt idx="16">
                  <c:v>VARIANTE DU</c:v>
                </c:pt>
              </c:strCache>
              <c:extLst/>
            </c:strRef>
          </c:cat>
          <c:val>
            <c:numRef>
              <c:f>'BANCO DE SANGRE '!$N$8:$N$27</c:f>
              <c:numCache>
                <c:formatCode>#,##0</c:formatCode>
                <c:ptCount val="17"/>
                <c:pt idx="0">
                  <c:v>635</c:v>
                </c:pt>
                <c:pt idx="1">
                  <c:v>1004</c:v>
                </c:pt>
                <c:pt idx="2">
                  <c:v>19074</c:v>
                </c:pt>
                <c:pt idx="3">
                  <c:v>25237</c:v>
                </c:pt>
                <c:pt idx="4">
                  <c:v>1897</c:v>
                </c:pt>
                <c:pt idx="5">
                  <c:v>25533</c:v>
                </c:pt>
                <c:pt idx="6">
                  <c:v>322</c:v>
                </c:pt>
                <c:pt idx="7">
                  <c:v>22658</c:v>
                </c:pt>
                <c:pt idx="8">
                  <c:v>25533</c:v>
                </c:pt>
                <c:pt idx="9">
                  <c:v>5157</c:v>
                </c:pt>
                <c:pt idx="10">
                  <c:v>13</c:v>
                </c:pt>
                <c:pt idx="11">
                  <c:v>5072</c:v>
                </c:pt>
                <c:pt idx="12">
                  <c:v>701</c:v>
                </c:pt>
                <c:pt idx="13">
                  <c:v>23720</c:v>
                </c:pt>
                <c:pt idx="14">
                  <c:v>355</c:v>
                </c:pt>
                <c:pt idx="15">
                  <c:v>355</c:v>
                </c:pt>
                <c:pt idx="16">
                  <c:v>436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22-63E3-435A-AF6F-C0807AE638A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55072640"/>
        <c:axId val="55074176"/>
      </c:barChart>
      <c:catAx>
        <c:axId val="55072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074176"/>
        <c:crosses val="autoZero"/>
        <c:auto val="1"/>
        <c:lblAlgn val="ctr"/>
        <c:lblOffset val="100"/>
        <c:noMultiLvlLbl val="0"/>
      </c:catAx>
      <c:valAx>
        <c:axId val="55074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072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PRUEBAS DE TAMIZAJE 2024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'PRUEBAS DE TAMIZAJE BS'!$B$168</c:f>
              <c:strCache>
                <c:ptCount val="1"/>
                <c:pt idx="0">
                  <c:v>REALIZADAS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'PRUEBAS DE TAMIZAJE BS'!$A$169:$A$176</c:f>
              <c:strCache>
                <c:ptCount val="8"/>
                <c:pt idx="0">
                  <c:v>TREPONEMA PALLIDUM</c:v>
                </c:pt>
                <c:pt idx="1">
                  <c:v>VIRUS INMUNODEFICIENCIA HUMANA</c:v>
                </c:pt>
                <c:pt idx="2">
                  <c:v>VIRUS HEPATÍTIS C</c:v>
                </c:pt>
                <c:pt idx="3">
                  <c:v>VIRUS HEPATITIS B</c:v>
                </c:pt>
                <c:pt idx="4">
                  <c:v>BRUCELLA</c:v>
                </c:pt>
                <c:pt idx="5">
                  <c:v>TRYPANOSOMO CRUZI</c:v>
                </c:pt>
                <c:pt idx="6">
                  <c:v>NAT </c:v>
                </c:pt>
                <c:pt idx="7">
                  <c:v>TOTAL </c:v>
                </c:pt>
              </c:strCache>
            </c:strRef>
          </c:cat>
          <c:val>
            <c:numRef>
              <c:f>'PRUEBAS DE TAMIZAJE BS'!$B$169:$B$176</c:f>
              <c:numCache>
                <c:formatCode>#,##0</c:formatCode>
                <c:ptCount val="8"/>
                <c:pt idx="0">
                  <c:v>8612</c:v>
                </c:pt>
                <c:pt idx="1">
                  <c:v>9032</c:v>
                </c:pt>
                <c:pt idx="2">
                  <c:v>8378</c:v>
                </c:pt>
                <c:pt idx="3">
                  <c:v>8347</c:v>
                </c:pt>
                <c:pt idx="4">
                  <c:v>7302</c:v>
                </c:pt>
                <c:pt idx="5">
                  <c:v>8476</c:v>
                </c:pt>
                <c:pt idx="6">
                  <c:v>5792</c:v>
                </c:pt>
                <c:pt idx="7">
                  <c:v>55939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4B-4BCA-9751-9DD5AF737A16}"/>
            </c:ext>
          </c:extLst>
        </c:ser>
        <c:ser>
          <c:idx val="1"/>
          <c:order val="1"/>
          <c:tx>
            <c:strRef>
              <c:f>'PRUEBAS DE TAMIZAJE BS'!$C$168</c:f>
              <c:strCache>
                <c:ptCount val="1"/>
                <c:pt idx="0">
                  <c:v>REACTIVAS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'PRUEBAS DE TAMIZAJE BS'!$A$169:$A$176</c:f>
              <c:strCache>
                <c:ptCount val="8"/>
                <c:pt idx="0">
                  <c:v>TREPONEMA PALLIDUM</c:v>
                </c:pt>
                <c:pt idx="1">
                  <c:v>VIRUS INMUNODEFICIENCIA HUMANA</c:v>
                </c:pt>
                <c:pt idx="2">
                  <c:v>VIRUS HEPATÍTIS C</c:v>
                </c:pt>
                <c:pt idx="3">
                  <c:v>VIRUS HEPATITIS B</c:v>
                </c:pt>
                <c:pt idx="4">
                  <c:v>BRUCELLA</c:v>
                </c:pt>
                <c:pt idx="5">
                  <c:v>TRYPANOSOMO CRUZI</c:v>
                </c:pt>
                <c:pt idx="6">
                  <c:v>NAT </c:v>
                </c:pt>
                <c:pt idx="7">
                  <c:v>TOTAL </c:v>
                </c:pt>
              </c:strCache>
            </c:strRef>
          </c:cat>
          <c:val>
            <c:numRef>
              <c:f>'PRUEBAS DE TAMIZAJE BS'!$C$169:$C$176</c:f>
              <c:numCache>
                <c:formatCode>#,##0</c:formatCode>
                <c:ptCount val="8"/>
                <c:pt idx="0">
                  <c:v>62</c:v>
                </c:pt>
                <c:pt idx="1">
                  <c:v>10</c:v>
                </c:pt>
                <c:pt idx="2">
                  <c:v>24</c:v>
                </c:pt>
                <c:pt idx="3">
                  <c:v>11</c:v>
                </c:pt>
                <c:pt idx="4">
                  <c:v>18</c:v>
                </c:pt>
                <c:pt idx="5">
                  <c:v>17</c:v>
                </c:pt>
                <c:pt idx="6">
                  <c:v>0</c:v>
                </c:pt>
                <c:pt idx="7">
                  <c:v>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4B-4BCA-9751-9DD5AF737A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366016"/>
        <c:axId val="55367552"/>
      </c:barChart>
      <c:catAx>
        <c:axId val="5536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367552"/>
        <c:crosses val="autoZero"/>
        <c:auto val="1"/>
        <c:lblAlgn val="ctr"/>
        <c:lblOffset val="100"/>
        <c:noMultiLvlLbl val="0"/>
      </c:catAx>
      <c:valAx>
        <c:axId val="5536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s-MX"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36601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PRUEBAS DE TAMIZAJE 2024 </a:t>
            </a:r>
          </a:p>
          <a:p>
            <a:pPr>
              <a:defRPr lang="es-MX"/>
            </a:pPr>
            <a:r>
              <a:rPr lang="es-MX" dirty="0"/>
              <a:t>CONFIRMATORIAS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'PRUEBAS DE TAMIZAJE BS'!$B$183</c:f>
              <c:strCache>
                <c:ptCount val="1"/>
                <c:pt idx="0">
                  <c:v>POSITIVOS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hade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shade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'PRUEBAS DE TAMIZAJE BS'!$A$184:$A$191</c:f>
              <c:strCache>
                <c:ptCount val="8"/>
                <c:pt idx="0">
                  <c:v>TREPONEMA PALLIDUM</c:v>
                </c:pt>
                <c:pt idx="1">
                  <c:v>VIRUS INMUNODEFICIENCIA HUMANA</c:v>
                </c:pt>
                <c:pt idx="2">
                  <c:v>VIRUS HEPATÍTIS C</c:v>
                </c:pt>
                <c:pt idx="3">
                  <c:v>VIRUS HEPATITIS B</c:v>
                </c:pt>
                <c:pt idx="4">
                  <c:v>BRUCELLA</c:v>
                </c:pt>
                <c:pt idx="5">
                  <c:v>TRYPANOSOMO CRUZI</c:v>
                </c:pt>
                <c:pt idx="6">
                  <c:v>NAT </c:v>
                </c:pt>
                <c:pt idx="7">
                  <c:v>TOTAL </c:v>
                </c:pt>
              </c:strCache>
            </c:strRef>
          </c:cat>
          <c:val>
            <c:numRef>
              <c:f>'PRUEBAS DE TAMIZAJE BS'!$B$184:$B$191</c:f>
              <c:numCache>
                <c:formatCode>#,##0</c:formatCode>
                <c:ptCount val="8"/>
                <c:pt idx="0">
                  <c:v>17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7</c:v>
                </c:pt>
                <c:pt idx="5">
                  <c:v>6</c:v>
                </c:pt>
                <c:pt idx="6">
                  <c:v>0</c:v>
                </c:pt>
                <c:pt idx="7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AD-439D-A234-B54FA05D271B}"/>
            </c:ext>
          </c:extLst>
        </c:ser>
        <c:ser>
          <c:idx val="1"/>
          <c:order val="1"/>
          <c:tx>
            <c:strRef>
              <c:f>'PRUEBAS DE TAMIZAJE BS'!$C$183</c:f>
              <c:strCache>
                <c:ptCount val="1"/>
                <c:pt idx="0">
                  <c:v>NEGATIVOS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'PRUEBAS DE TAMIZAJE BS'!$A$184:$A$191</c:f>
              <c:strCache>
                <c:ptCount val="8"/>
                <c:pt idx="0">
                  <c:v>TREPONEMA PALLIDUM</c:v>
                </c:pt>
                <c:pt idx="1">
                  <c:v>VIRUS INMUNODEFICIENCIA HUMANA</c:v>
                </c:pt>
                <c:pt idx="2">
                  <c:v>VIRUS HEPATÍTIS C</c:v>
                </c:pt>
                <c:pt idx="3">
                  <c:v>VIRUS HEPATITIS B</c:v>
                </c:pt>
                <c:pt idx="4">
                  <c:v>BRUCELLA</c:v>
                </c:pt>
                <c:pt idx="5">
                  <c:v>TRYPANOSOMO CRUZI</c:v>
                </c:pt>
                <c:pt idx="6">
                  <c:v>NAT </c:v>
                </c:pt>
                <c:pt idx="7">
                  <c:v>TOTAL </c:v>
                </c:pt>
              </c:strCache>
            </c:strRef>
          </c:cat>
          <c:val>
            <c:numRef>
              <c:f>'PRUEBAS DE TAMIZAJE BS'!$C$184:$C$191</c:f>
              <c:numCache>
                <c:formatCode>#,##0</c:formatCode>
                <c:ptCount val="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AD-439D-A234-B54FA05D271B}"/>
            </c:ext>
          </c:extLst>
        </c:ser>
        <c:ser>
          <c:idx val="2"/>
          <c:order val="2"/>
          <c:tx>
            <c:strRef>
              <c:f>'PRUEBAS DE TAMIZAJE BS'!$D$183</c:f>
              <c:strCache>
                <c:ptCount val="1"/>
                <c:pt idx="0">
                  <c:v>INDETERMINADO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tint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tint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'PRUEBAS DE TAMIZAJE BS'!$A$184:$A$191</c:f>
              <c:strCache>
                <c:ptCount val="8"/>
                <c:pt idx="0">
                  <c:v>TREPONEMA PALLIDUM</c:v>
                </c:pt>
                <c:pt idx="1">
                  <c:v>VIRUS INMUNODEFICIENCIA HUMANA</c:v>
                </c:pt>
                <c:pt idx="2">
                  <c:v>VIRUS HEPATÍTIS C</c:v>
                </c:pt>
                <c:pt idx="3">
                  <c:v>VIRUS HEPATITIS B</c:v>
                </c:pt>
                <c:pt idx="4">
                  <c:v>BRUCELLA</c:v>
                </c:pt>
                <c:pt idx="5">
                  <c:v>TRYPANOSOMO CRUZI</c:v>
                </c:pt>
                <c:pt idx="6">
                  <c:v>NAT </c:v>
                </c:pt>
                <c:pt idx="7">
                  <c:v>TOTAL </c:v>
                </c:pt>
              </c:strCache>
            </c:strRef>
          </c:cat>
          <c:val>
            <c:numRef>
              <c:f>'PRUEBAS DE TAMIZAJE BS'!$D$184:$D$191</c:f>
              <c:numCache>
                <c:formatCode>#,##0</c:formatCode>
                <c:ptCount val="8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AD-439D-A234-B54FA05D2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5008640"/>
        <c:axId val="55399552"/>
      </c:barChart>
      <c:catAx>
        <c:axId val="5500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399552"/>
        <c:crosses val="autoZero"/>
        <c:auto val="1"/>
        <c:lblAlgn val="ctr"/>
        <c:lblOffset val="100"/>
        <c:noMultiLvlLbl val="0"/>
      </c:catAx>
      <c:valAx>
        <c:axId val="5539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s-MX"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00864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s-MX"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/>
              <a:t>SERVICIO DE BANCO DE SANGRE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Hoja1!$A$3:$A$4</c:f>
              <c:strCache>
                <c:ptCount val="2"/>
                <c:pt idx="0">
                  <c:v>PROCEDIMIENTO DE AFERESIS</c:v>
                </c:pt>
                <c:pt idx="1">
                  <c:v>PROCEDIMIENTO DE RECAMBIO PLASMATICO</c:v>
                </c:pt>
              </c:strCache>
            </c:strRef>
          </c:cat>
          <c:val>
            <c:numRef>
              <c:f>Hoja1!$B$3:$B$4</c:f>
              <c:numCache>
                <c:formatCode>General</c:formatCode>
                <c:ptCount val="2"/>
                <c:pt idx="0">
                  <c:v>372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2A-4A7A-8D26-2479D6751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5440512"/>
        <c:axId val="55442048"/>
      </c:barChart>
      <c:catAx>
        <c:axId val="554405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442048"/>
        <c:crosses val="autoZero"/>
        <c:auto val="1"/>
        <c:lblAlgn val="ctr"/>
        <c:lblOffset val="100"/>
        <c:noMultiLvlLbl val="0"/>
      </c:catAx>
      <c:valAx>
        <c:axId val="5544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4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CAMPAÑA EXTRA MUROS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Hoja1!$A$32:$A$33</c:f>
              <c:strCache>
                <c:ptCount val="2"/>
                <c:pt idx="0">
                  <c:v>DONADORES ACEPTADOS</c:v>
                </c:pt>
                <c:pt idx="1">
                  <c:v>DONADORES DIFERIDOS</c:v>
                </c:pt>
              </c:strCache>
            </c:strRef>
          </c:cat>
          <c:val>
            <c:numRef>
              <c:f>Hoja1!$B$32:$B$33</c:f>
              <c:numCache>
                <c:formatCode>General</c:formatCode>
                <c:ptCount val="2"/>
                <c:pt idx="0">
                  <c:v>19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2A-4861-A6A0-35FAA72E0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5503872"/>
        <c:axId val="55538432"/>
      </c:barChart>
      <c:catAx>
        <c:axId val="555038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538432"/>
        <c:crosses val="autoZero"/>
        <c:auto val="1"/>
        <c:lblAlgn val="ctr"/>
        <c:lblOffset val="100"/>
        <c:noMultiLvlLbl val="0"/>
      </c:catAx>
      <c:valAx>
        <c:axId val="5553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503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600" b="1" dirty="0"/>
              <a:t>DÍA MUNDIAL DEL DONANTE DE SANGRE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Hoja1!$A$32:$A$33</c:f>
              <c:strCache>
                <c:ptCount val="2"/>
                <c:pt idx="0">
                  <c:v>DONADORES ACEPTADOS</c:v>
                </c:pt>
                <c:pt idx="1">
                  <c:v>DONADORES DIFERIDOS</c:v>
                </c:pt>
              </c:strCache>
            </c:strRef>
          </c:cat>
          <c:val>
            <c:numRef>
              <c:f>Hoja1!$B$32:$B$33</c:f>
              <c:numCache>
                <c:formatCode>General</c:formatCode>
                <c:ptCount val="2"/>
                <c:pt idx="0">
                  <c:v>19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40-4AED-A018-6924C9F32A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5751424"/>
        <c:axId val="55752960"/>
      </c:barChart>
      <c:catAx>
        <c:axId val="557514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752960"/>
        <c:crosses val="autoZero"/>
        <c:auto val="1"/>
        <c:lblAlgn val="ctr"/>
        <c:lblOffset val="100"/>
        <c:noMultiLvlLbl val="0"/>
      </c:catAx>
      <c:valAx>
        <c:axId val="5575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751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HEMOCOMPONENTES TRANSFUNDIDOS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Hoja1!$A$57:$A$61</c:f>
              <c:strCache>
                <c:ptCount val="5"/>
                <c:pt idx="0">
                  <c:v>CE</c:v>
                </c:pt>
                <c:pt idx="1">
                  <c:v>CP</c:v>
                </c:pt>
                <c:pt idx="2">
                  <c:v>PFC</c:v>
                </c:pt>
                <c:pt idx="3">
                  <c:v>PQF</c:v>
                </c:pt>
                <c:pt idx="4">
                  <c:v>CRIO</c:v>
                </c:pt>
              </c:strCache>
            </c:strRef>
          </c:cat>
          <c:val>
            <c:numRef>
              <c:f>Hoja1!$B$57:$B$61</c:f>
              <c:numCache>
                <c:formatCode>General</c:formatCode>
                <c:ptCount val="5"/>
                <c:pt idx="0">
                  <c:v>5972</c:v>
                </c:pt>
                <c:pt idx="1">
                  <c:v>1676</c:v>
                </c:pt>
                <c:pt idx="2">
                  <c:v>2076</c:v>
                </c:pt>
                <c:pt idx="3">
                  <c:v>2076</c:v>
                </c:pt>
                <c:pt idx="4">
                  <c:v>623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68-4C0D-BA9C-3027C91B03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5612160"/>
        <c:axId val="55613696"/>
      </c:barChart>
      <c:catAx>
        <c:axId val="55612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613696"/>
        <c:crosses val="autoZero"/>
        <c:auto val="1"/>
        <c:lblAlgn val="ctr"/>
        <c:lblOffset val="100"/>
        <c:noMultiLvlLbl val="0"/>
      </c:catAx>
      <c:valAx>
        <c:axId val="5561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612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TRANSFUSIONES</a:t>
            </a:r>
            <a:r>
              <a:rPr lang="es-ES" baseline="0" dirty="0"/>
              <a:t> Y PACIENTES BENEFICIADOS 2024 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Hoja1!$A$72</c:f>
              <c:strCache>
                <c:ptCount val="1"/>
                <c:pt idx="0">
                  <c:v>HEMOCOMPONENTES TRANSFUNDIDOS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76000"/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shade val="76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s-MX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Hoja1!$B$71:$M$71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Hoja1!$B$72:$M$72</c:f>
              <c:numCache>
                <c:formatCode>General</c:formatCode>
                <c:ptCount val="12"/>
                <c:pt idx="0">
                  <c:v>777</c:v>
                </c:pt>
                <c:pt idx="1">
                  <c:v>757</c:v>
                </c:pt>
                <c:pt idx="2">
                  <c:v>923</c:v>
                </c:pt>
                <c:pt idx="3">
                  <c:v>1193</c:v>
                </c:pt>
                <c:pt idx="4">
                  <c:v>884</c:v>
                </c:pt>
                <c:pt idx="5">
                  <c:v>938</c:v>
                </c:pt>
                <c:pt idx="6">
                  <c:v>802</c:v>
                </c:pt>
                <c:pt idx="7">
                  <c:v>951</c:v>
                </c:pt>
                <c:pt idx="8">
                  <c:v>915</c:v>
                </c:pt>
                <c:pt idx="9">
                  <c:v>841</c:v>
                </c:pt>
                <c:pt idx="10">
                  <c:v>805</c:v>
                </c:pt>
                <c:pt idx="11">
                  <c:v>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E8-4E3F-8412-90F4D341AF3A}"/>
            </c:ext>
          </c:extLst>
        </c:ser>
        <c:ser>
          <c:idx val="1"/>
          <c:order val="1"/>
          <c:tx>
            <c:strRef>
              <c:f>Hoja1!$A$73</c:f>
              <c:strCache>
                <c:ptCount val="1"/>
                <c:pt idx="0">
                  <c:v>PACIENTES BENEFICIADOS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77000"/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77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Hoja1!$B$71:$M$71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Hoja1!$B$73:$M$73</c:f>
              <c:numCache>
                <c:formatCode>General</c:formatCode>
                <c:ptCount val="12"/>
                <c:pt idx="0">
                  <c:v>519</c:v>
                </c:pt>
                <c:pt idx="1">
                  <c:v>475</c:v>
                </c:pt>
                <c:pt idx="2">
                  <c:v>515</c:v>
                </c:pt>
                <c:pt idx="3">
                  <c:v>519</c:v>
                </c:pt>
                <c:pt idx="4">
                  <c:v>435</c:v>
                </c:pt>
                <c:pt idx="5">
                  <c:v>451</c:v>
                </c:pt>
                <c:pt idx="6">
                  <c:v>530</c:v>
                </c:pt>
                <c:pt idx="7">
                  <c:v>586</c:v>
                </c:pt>
                <c:pt idx="8">
                  <c:v>283</c:v>
                </c:pt>
                <c:pt idx="9">
                  <c:v>483</c:v>
                </c:pt>
                <c:pt idx="10">
                  <c:v>412</c:v>
                </c:pt>
                <c:pt idx="11">
                  <c:v>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E8-4E3F-8412-90F4D341A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790592"/>
        <c:axId val="55792384"/>
      </c:barChart>
      <c:catAx>
        <c:axId val="55790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792384"/>
        <c:crosses val="autoZero"/>
        <c:auto val="1"/>
        <c:lblAlgn val="ctr"/>
        <c:lblOffset val="100"/>
        <c:noMultiLvlLbl val="0"/>
      </c:catAx>
      <c:valAx>
        <c:axId val="5579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79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ESTUDIOS REALIZADOS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'!$N$81</c:f>
              <c:strCache>
                <c:ptCount val="1"/>
                <c:pt idx="0">
                  <c:v>ESTUDIOS REALIZADOS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4A4-4247-8D7B-D64258ADA140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4A4-4247-8D7B-D64258ADA140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4A4-4247-8D7B-D64258ADA1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'!$A$82:$A$84</c:f>
              <c:strCache>
                <c:ptCount val="3"/>
                <c:pt idx="0">
                  <c:v>AMBULATORIOS Y/O EXTERNOS</c:v>
                </c:pt>
                <c:pt idx="1">
                  <c:v>HOSPITALIZADOS</c:v>
                </c:pt>
                <c:pt idx="2">
                  <c:v>URGENCIAS</c:v>
                </c:pt>
              </c:strCache>
            </c:strRef>
          </c:cat>
          <c:val>
            <c:numRef>
              <c:f>'INF LAB FINAL '!$N$82:$N$84</c:f>
              <c:numCache>
                <c:formatCode>#,##0</c:formatCode>
                <c:ptCount val="3"/>
                <c:pt idx="0">
                  <c:v>654650</c:v>
                </c:pt>
                <c:pt idx="1">
                  <c:v>633868</c:v>
                </c:pt>
                <c:pt idx="2">
                  <c:v>1963046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4A4-4247-8D7B-D64258ADA14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5934336"/>
        <c:axId val="55940224"/>
      </c:barChart>
      <c:catAx>
        <c:axId val="5593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940224"/>
        <c:crosses val="autoZero"/>
        <c:auto val="1"/>
        <c:lblAlgn val="ctr"/>
        <c:lblOffset val="100"/>
        <c:noMultiLvlLbl val="0"/>
      </c:catAx>
      <c:valAx>
        <c:axId val="5594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934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'!$N$87</c:f>
              <c:strCache>
                <c:ptCount val="1"/>
                <c:pt idx="0">
                  <c:v>PACIENTES ATENDIDOS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A25-43AD-B0C6-412765806B71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A25-43AD-B0C6-412765806B71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A25-43AD-B0C6-412765806B7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'!$A$88:$A$90</c:f>
              <c:strCache>
                <c:ptCount val="3"/>
                <c:pt idx="0">
                  <c:v>AMBULATORIOS Y/O EXTERNOS</c:v>
                </c:pt>
                <c:pt idx="1">
                  <c:v>HOSPITALIZADOS</c:v>
                </c:pt>
                <c:pt idx="2">
                  <c:v>URGENCIAS</c:v>
                </c:pt>
              </c:strCache>
            </c:strRef>
          </c:cat>
          <c:val>
            <c:numRef>
              <c:f>'INF LAB FINAL '!$N$88:$N$90</c:f>
              <c:numCache>
                <c:formatCode>#,##0</c:formatCode>
                <c:ptCount val="3"/>
                <c:pt idx="0">
                  <c:v>41925</c:v>
                </c:pt>
                <c:pt idx="1">
                  <c:v>47337</c:v>
                </c:pt>
                <c:pt idx="2">
                  <c:v>255681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25-43AD-B0C6-412765806B7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5998336"/>
        <c:axId val="55999872"/>
      </c:barChart>
      <c:catAx>
        <c:axId val="5599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999872"/>
        <c:crosses val="autoZero"/>
        <c:auto val="1"/>
        <c:lblAlgn val="ctr"/>
        <c:lblOffset val="100"/>
        <c:noMultiLvlLbl val="0"/>
      </c:catAx>
      <c:valAx>
        <c:axId val="5599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998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Estudios Bacteriología y </a:t>
            </a:r>
          </a:p>
          <a:p>
            <a:pPr>
              <a:defRPr lang="es-MX"/>
            </a:pPr>
            <a:r>
              <a:rPr lang="es-ES" dirty="0"/>
              <a:t>Microbiología</a:t>
            </a:r>
          </a:p>
        </c:rich>
      </c:tx>
      <c:layout>
        <c:manualLayout>
          <c:xMode val="edge"/>
          <c:yMode val="edge"/>
          <c:x val="0.2675953967292549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'!$N$8</c:f>
              <c:strCache>
                <c:ptCount val="1"/>
                <c:pt idx="0">
                  <c:v>Estudios Bacteriología y Microbiología MATUTINO/JORNADA ACUMULADA  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4EC-42E4-AE42-9987266A9B94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4EC-42E4-AE42-9987266A9B94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4EC-42E4-AE42-9987266A9B94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4EC-42E4-AE42-9987266A9B94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4EC-42E4-AE42-9987266A9B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'!$A$9:$A$13</c:f>
              <c:strCache>
                <c:ptCount val="5"/>
                <c:pt idx="0">
                  <c:v>CULTIVOS</c:v>
                </c:pt>
                <c:pt idx="1">
                  <c:v>MICROSCOPIA</c:v>
                </c:pt>
                <c:pt idx="2">
                  <c:v>PRUEBAS</c:v>
                </c:pt>
                <c:pt idx="3">
                  <c:v>TINCIONES</c:v>
                </c:pt>
                <c:pt idx="4">
                  <c:v>PCR</c:v>
                </c:pt>
              </c:strCache>
            </c:strRef>
          </c:cat>
          <c:val>
            <c:numRef>
              <c:f>'INF LAB FINAL '!$N$9:$N$13</c:f>
              <c:numCache>
                <c:formatCode>#,##0</c:formatCode>
                <c:ptCount val="5"/>
                <c:pt idx="0">
                  <c:v>31207</c:v>
                </c:pt>
                <c:pt idx="1">
                  <c:v>898</c:v>
                </c:pt>
                <c:pt idx="2">
                  <c:v>3091</c:v>
                </c:pt>
                <c:pt idx="3">
                  <c:v>5567</c:v>
                </c:pt>
                <c:pt idx="4">
                  <c:v>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4EC-42E4-AE42-9987266A9B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6116736"/>
        <c:axId val="56118272"/>
      </c:barChart>
      <c:catAx>
        <c:axId val="5611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118272"/>
        <c:crosses val="autoZero"/>
        <c:auto val="1"/>
        <c:lblAlgn val="ctr"/>
        <c:lblOffset val="100"/>
        <c:noMultiLvlLbl val="0"/>
      </c:catAx>
      <c:valAx>
        <c:axId val="5611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116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Estudios Bacteriología y Microbiología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'!$N$17</c:f>
              <c:strCache>
                <c:ptCount val="1"/>
                <c:pt idx="0">
                  <c:v>Estudios Bacteriología y Microbiología Vespertino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EEC-4A63-A8CF-0ABBE5E28CBB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EEC-4A63-A8CF-0ABBE5E28CBB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EEC-4A63-A8CF-0ABBE5E28CBB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EEC-4A63-A8CF-0ABBE5E28CBB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EEC-4A63-A8CF-0ABBE5E28CB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'!$A$18:$A$22</c:f>
              <c:strCache>
                <c:ptCount val="5"/>
                <c:pt idx="0">
                  <c:v>CULTIVOS</c:v>
                </c:pt>
                <c:pt idx="1">
                  <c:v>MICROSCOPIA</c:v>
                </c:pt>
                <c:pt idx="2">
                  <c:v>PRUEBAS</c:v>
                </c:pt>
                <c:pt idx="3">
                  <c:v>TINCIONES</c:v>
                </c:pt>
                <c:pt idx="4">
                  <c:v>PCR</c:v>
                </c:pt>
              </c:strCache>
            </c:strRef>
          </c:cat>
          <c:val>
            <c:numRef>
              <c:f>'INF LAB FINAL '!$N$18:$N$22</c:f>
              <c:numCache>
                <c:formatCode>#,##0</c:formatCode>
                <c:ptCount val="5"/>
                <c:pt idx="0">
                  <c:v>6355</c:v>
                </c:pt>
                <c:pt idx="1">
                  <c:v>15</c:v>
                </c:pt>
                <c:pt idx="2">
                  <c:v>0</c:v>
                </c:pt>
                <c:pt idx="3">
                  <c:v>890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EEC-4A63-A8CF-0ABBE5E28CB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6300288"/>
        <c:axId val="56301824"/>
      </c:barChart>
      <c:catAx>
        <c:axId val="5630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301824"/>
        <c:crosses val="autoZero"/>
        <c:auto val="1"/>
        <c:lblAlgn val="ctr"/>
        <c:lblOffset val="100"/>
        <c:noMultiLvlLbl val="0"/>
      </c:catAx>
      <c:valAx>
        <c:axId val="5630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300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Estudios Bacteriología y Microbiología </a:t>
            </a:r>
          </a:p>
          <a:p>
            <a:pPr>
              <a:defRPr lang="es-MX"/>
            </a:pPr>
            <a:r>
              <a:rPr lang="es-ES" dirty="0"/>
              <a:t>Consulta Externa (Ambulatorios)  </a:t>
            </a:r>
          </a:p>
          <a:p>
            <a:pPr>
              <a:defRPr lang="es-MX"/>
            </a:pPr>
            <a:r>
              <a:rPr lang="es-ES" dirty="0"/>
              <a:t>Vespertino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'!$N$28</c:f>
              <c:strCache>
                <c:ptCount val="1"/>
                <c:pt idx="0">
                  <c:v>Estudios Bacteriología y Microbiología Consulta Externa (Ambulatorios)  Vespertino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3BA-4391-A66F-3D4A83A7BE5A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3BA-4391-A66F-3D4A83A7BE5A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3BA-4391-A66F-3D4A83A7BE5A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3BA-4391-A66F-3D4A83A7BE5A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3BA-4391-A66F-3D4A83A7BE5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'!$A$29:$A$33</c:f>
              <c:strCache>
                <c:ptCount val="5"/>
                <c:pt idx="0">
                  <c:v>CULTIVOS</c:v>
                </c:pt>
                <c:pt idx="1">
                  <c:v>MICROSCOPIA</c:v>
                </c:pt>
                <c:pt idx="2">
                  <c:v>PRUEBAS</c:v>
                </c:pt>
                <c:pt idx="3">
                  <c:v>TINCIONES</c:v>
                </c:pt>
                <c:pt idx="4">
                  <c:v>PCR</c:v>
                </c:pt>
              </c:strCache>
            </c:strRef>
          </c:cat>
          <c:val>
            <c:numRef>
              <c:f>'INF LAB FINAL '!$N$29:$N$33</c:f>
              <c:numCache>
                <c:formatCode>#,##0</c:formatCode>
                <c:ptCount val="5"/>
                <c:pt idx="0">
                  <c:v>5015</c:v>
                </c:pt>
                <c:pt idx="1">
                  <c:v>1313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3BA-4391-A66F-3D4A83A7BE5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6313728"/>
        <c:axId val="56315264"/>
      </c:barChart>
      <c:catAx>
        <c:axId val="5631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315264"/>
        <c:crosses val="autoZero"/>
        <c:auto val="1"/>
        <c:lblAlgn val="ctr"/>
        <c:lblOffset val="100"/>
        <c:noMultiLvlLbl val="0"/>
      </c:catAx>
      <c:valAx>
        <c:axId val="5631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31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'!$N$37</c:f>
              <c:strCache>
                <c:ptCount val="1"/>
                <c:pt idx="0">
                  <c:v>Estudios Hematología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EFB-4ED0-B62C-AECD84FB5422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EFB-4ED0-B62C-AECD84FB542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'!$A$38:$A$39</c:f>
              <c:strCache>
                <c:ptCount val="2"/>
                <c:pt idx="0">
                  <c:v>HOSPITALIZACION (Pacientes) </c:v>
                </c:pt>
                <c:pt idx="1">
                  <c:v>CONSULTA EXTERNA (Ambulatorios) </c:v>
                </c:pt>
              </c:strCache>
            </c:strRef>
          </c:cat>
          <c:val>
            <c:numRef>
              <c:f>'INF LAB FINAL '!$N$38:$N$39</c:f>
              <c:numCache>
                <c:formatCode>#,##0</c:formatCode>
                <c:ptCount val="2"/>
                <c:pt idx="0">
                  <c:v>94095</c:v>
                </c:pt>
                <c:pt idx="1">
                  <c:v>128578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FB-4ED0-B62C-AECD84FB542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6396416"/>
        <c:axId val="56418688"/>
      </c:barChart>
      <c:catAx>
        <c:axId val="5639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418688"/>
        <c:crosses val="autoZero"/>
        <c:auto val="1"/>
        <c:lblAlgn val="ctr"/>
        <c:lblOffset val="100"/>
        <c:noMultiLvlLbl val="0"/>
      </c:catAx>
      <c:valAx>
        <c:axId val="5641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396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'!$N$42</c:f>
              <c:strCache>
                <c:ptCount val="1"/>
                <c:pt idx="0">
                  <c:v>Estudios Química Clínica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6A9-45EA-93CE-6D8B30A39CDE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6A9-45EA-93CE-6D8B30A39CD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s-MX"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'!$A$43:$A$44</c:f>
              <c:strCache>
                <c:ptCount val="2"/>
                <c:pt idx="0">
                  <c:v>HOSPITALIZACION (Pacientes) </c:v>
                </c:pt>
                <c:pt idx="1">
                  <c:v>CONSULTA EXTERNA (Ambulatorios) </c:v>
                </c:pt>
              </c:strCache>
            </c:strRef>
          </c:cat>
          <c:val>
            <c:numRef>
              <c:f>'INF LAB FINAL '!$N$43:$N$44</c:f>
              <c:numCache>
                <c:formatCode>#,##0</c:formatCode>
                <c:ptCount val="2"/>
                <c:pt idx="0">
                  <c:v>36318</c:v>
                </c:pt>
                <c:pt idx="1">
                  <c:v>45342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A9-45EA-93CE-6D8B30A39CD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6550144"/>
        <c:axId val="56551680"/>
      </c:barChart>
      <c:catAx>
        <c:axId val="5655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551680"/>
        <c:crosses val="autoZero"/>
        <c:auto val="1"/>
        <c:lblAlgn val="ctr"/>
        <c:lblOffset val="100"/>
        <c:noMultiLvlLbl val="0"/>
      </c:catAx>
      <c:valAx>
        <c:axId val="5655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550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ROBÓTICA 2024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'!$N$48</c:f>
              <c:strCache>
                <c:ptCount val="1"/>
                <c:pt idx="0">
                  <c:v>ROBÓTICA 2024 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F6B-4920-9AF8-A1BA8F5D9E04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F6B-4920-9AF8-A1BA8F5D9E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s-MX"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'!$A$49:$A$50</c:f>
              <c:strCache>
                <c:ptCount val="2"/>
                <c:pt idx="0">
                  <c:v>HOSPITALIZACION (Pacientes) </c:v>
                </c:pt>
                <c:pt idx="1">
                  <c:v>CONSULTA EXTERNA (Ambulatorios) </c:v>
                </c:pt>
              </c:strCache>
            </c:strRef>
          </c:cat>
          <c:val>
            <c:numRef>
              <c:f>'INF LAB FINAL '!$N$49:$N$50</c:f>
              <c:numCache>
                <c:formatCode>#,##0</c:formatCode>
                <c:ptCount val="2"/>
                <c:pt idx="0">
                  <c:v>455027</c:v>
                </c:pt>
                <c:pt idx="1">
                  <c:v>474399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6B-4920-9AF8-A1BA8F5D9E0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6572544"/>
        <c:axId val="56603008"/>
      </c:barChart>
      <c:catAx>
        <c:axId val="5657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603008"/>
        <c:crosses val="autoZero"/>
        <c:auto val="1"/>
        <c:lblAlgn val="ctr"/>
        <c:lblOffset val="100"/>
        <c:noMultiLvlLbl val="0"/>
      </c:catAx>
      <c:valAx>
        <c:axId val="5660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572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'!$N$61</c:f>
              <c:strCache>
                <c:ptCount val="1"/>
                <c:pt idx="0">
                  <c:v>ESTUDIOS DE URGENCIAS (AMBULATORIOS) 2024   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B32-4E67-8A6A-661A23B1CBFE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B32-4E67-8A6A-661A23B1CBFE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B32-4E67-8A6A-661A23B1CBFE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B32-4E67-8A6A-661A23B1CBFE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B32-4E67-8A6A-661A23B1CBFE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1B32-4E67-8A6A-661A23B1CB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s-MX"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'!$A$62:$A$67</c:f>
              <c:strCache>
                <c:ptCount val="6"/>
                <c:pt idx="0">
                  <c:v>MATUTINO</c:v>
                </c:pt>
                <c:pt idx="1">
                  <c:v>VESPERTINO</c:v>
                </c:pt>
                <c:pt idx="2">
                  <c:v>NOCTURNO A</c:v>
                </c:pt>
                <c:pt idx="3">
                  <c:v>NOCTURNO B</c:v>
                </c:pt>
                <c:pt idx="4">
                  <c:v>NOCTURNO SÁBADO</c:v>
                </c:pt>
                <c:pt idx="5">
                  <c:v>JORNADA ACUMULADA</c:v>
                </c:pt>
              </c:strCache>
            </c:strRef>
          </c:cat>
          <c:val>
            <c:numRef>
              <c:f>'INF LAB FINAL '!$N$62:$N$67</c:f>
              <c:numCache>
                <c:formatCode>#,##0</c:formatCode>
                <c:ptCount val="6"/>
                <c:pt idx="0">
                  <c:v>492853</c:v>
                </c:pt>
                <c:pt idx="1">
                  <c:v>220207</c:v>
                </c:pt>
                <c:pt idx="2">
                  <c:v>138582</c:v>
                </c:pt>
                <c:pt idx="3">
                  <c:v>163401</c:v>
                </c:pt>
                <c:pt idx="4">
                  <c:v>65633</c:v>
                </c:pt>
                <c:pt idx="5">
                  <c:v>882370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B32-4E67-8A6A-661A23B1CB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6693888"/>
        <c:axId val="56695424"/>
      </c:barChart>
      <c:catAx>
        <c:axId val="56693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695424"/>
        <c:crosses val="autoZero"/>
        <c:auto val="1"/>
        <c:lblAlgn val="ctr"/>
        <c:lblOffset val="100"/>
        <c:noMultiLvlLbl val="0"/>
      </c:catAx>
      <c:valAx>
        <c:axId val="5669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693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'!$N$71</c:f>
              <c:strCache>
                <c:ptCount val="1"/>
                <c:pt idx="0">
                  <c:v>PACIENTES DE URGENCIAS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0D7-4264-9DF9-8B51707DF595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0D7-4264-9DF9-8B51707DF595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0D7-4264-9DF9-8B51707DF595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0D7-4264-9DF9-8B51707DF595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0D7-4264-9DF9-8B51707DF595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0D7-4264-9DF9-8B51707DF5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'!$A$72:$A$77</c:f>
              <c:strCache>
                <c:ptCount val="6"/>
                <c:pt idx="0">
                  <c:v>MATUTINO</c:v>
                </c:pt>
                <c:pt idx="1">
                  <c:v>VESPERTINO</c:v>
                </c:pt>
                <c:pt idx="2">
                  <c:v>NOCTURNO A</c:v>
                </c:pt>
                <c:pt idx="3">
                  <c:v>NOCTURNO B</c:v>
                </c:pt>
                <c:pt idx="4">
                  <c:v>JORNADA SÁBADO</c:v>
                </c:pt>
                <c:pt idx="5">
                  <c:v>JORNADA ACUMULADA</c:v>
                </c:pt>
              </c:strCache>
            </c:strRef>
          </c:cat>
          <c:val>
            <c:numRef>
              <c:f>'INF LAB FINAL '!$N$72:$N$77</c:f>
              <c:numCache>
                <c:formatCode>#,##0</c:formatCode>
                <c:ptCount val="6"/>
                <c:pt idx="0">
                  <c:v>23256</c:v>
                </c:pt>
                <c:pt idx="1">
                  <c:v>21337</c:v>
                </c:pt>
                <c:pt idx="2">
                  <c:v>15560</c:v>
                </c:pt>
                <c:pt idx="3">
                  <c:v>16906</c:v>
                </c:pt>
                <c:pt idx="4">
                  <c:v>4504</c:v>
                </c:pt>
                <c:pt idx="5">
                  <c:v>60333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0D7-4264-9DF9-8B51707DF59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6750848"/>
        <c:axId val="56752384"/>
      </c:barChart>
      <c:catAx>
        <c:axId val="5675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752384"/>
        <c:crosses val="autoZero"/>
        <c:auto val="1"/>
        <c:lblAlgn val="ctr"/>
        <c:lblOffset val="100"/>
        <c:noMultiLvlLbl val="0"/>
      </c:catAx>
      <c:valAx>
        <c:axId val="5675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750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UNIDAD DE CITOGENÉTICA</a:t>
            </a:r>
          </a:p>
          <a:p>
            <a:pPr>
              <a:defRPr lang="es-MX"/>
            </a:pPr>
            <a:r>
              <a:rPr lang="en-US" dirty="0"/>
              <a:t>ESTUDIOS REALIZADOS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'CITOGENETICA '!$N$6</c:f>
              <c:strCache>
                <c:ptCount val="1"/>
                <c:pt idx="0">
                  <c:v>Anual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C6C-419B-B537-32F363686546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C6C-419B-B537-32F363686546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C6C-419B-B537-32F363686546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C6C-419B-B537-32F363686546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C6C-419B-B537-32F363686546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C6C-419B-B537-32F3636865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'CITOGENETICA '!$A$7:$A$12</c:f>
              <c:strCache>
                <c:ptCount val="6"/>
                <c:pt idx="0">
                  <c:v>CITOMORFOLOGIA</c:v>
                </c:pt>
                <c:pt idx="1">
                  <c:v>CITOMETRIA</c:v>
                </c:pt>
                <c:pt idx="2">
                  <c:v>MOLECULAR</c:v>
                </c:pt>
                <c:pt idx="3">
                  <c:v>CARIOTIPO</c:v>
                </c:pt>
                <c:pt idx="4">
                  <c:v>FISH</c:v>
                </c:pt>
                <c:pt idx="5">
                  <c:v>GENÓMICA CLÍNICA</c:v>
                </c:pt>
              </c:strCache>
            </c:strRef>
          </c:cat>
          <c:val>
            <c:numRef>
              <c:f>'CITOGENETICA '!$N$7:$N$12</c:f>
              <c:numCache>
                <c:formatCode>#,##0</c:formatCode>
                <c:ptCount val="6"/>
                <c:pt idx="0">
                  <c:v>477</c:v>
                </c:pt>
                <c:pt idx="1">
                  <c:v>489</c:v>
                </c:pt>
                <c:pt idx="2">
                  <c:v>4927</c:v>
                </c:pt>
                <c:pt idx="3">
                  <c:v>589</c:v>
                </c:pt>
                <c:pt idx="4">
                  <c:v>191</c:v>
                </c:pt>
                <c:pt idx="5">
                  <c:v>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C6C-419B-B537-32F36368654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6835072"/>
        <c:axId val="56857344"/>
      </c:barChart>
      <c:catAx>
        <c:axId val="5683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857344"/>
        <c:crosses val="autoZero"/>
        <c:auto val="1"/>
        <c:lblAlgn val="ctr"/>
        <c:lblOffset val="100"/>
        <c:noMultiLvlLbl val="0"/>
      </c:catAx>
      <c:valAx>
        <c:axId val="5685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5">
                  <a:lumMod val="40000"/>
                  <a:lumOff val="6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s-MX"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Gruo</a:t>
                </a:r>
                <a:r>
                  <a:rPr lang="en-US" baseline="0"/>
                  <a:t> de Estudios 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s-MX"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83507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sz="1800" b="1" i="0" baseline="0" dirty="0">
                <a:solidFill>
                  <a:schemeClr val="tx1"/>
                </a:solidFill>
                <a:effectLst/>
              </a:rPr>
              <a:t>UNIDAD DE CITOGENÉTICA</a:t>
            </a:r>
            <a:endParaRPr lang="es-MX" dirty="0">
              <a:solidFill>
                <a:schemeClr val="tx1"/>
              </a:solidFill>
              <a:effectLst/>
            </a:endParaRPr>
          </a:p>
          <a:p>
            <a:pPr>
              <a:defRPr lang="es-MX"/>
            </a:pPr>
            <a:r>
              <a:rPr lang="en-US" sz="1800" b="1" i="0" baseline="0" dirty="0">
                <a:solidFill>
                  <a:schemeClr val="tx1"/>
                </a:solidFill>
                <a:effectLst/>
              </a:rPr>
              <a:t>PRODUCTIVIDAD 2024</a:t>
            </a:r>
            <a:endParaRPr lang="es-MX" dirty="0">
              <a:solidFill>
                <a:schemeClr val="tx1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MX"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'CITOGENETICA '!$N$6</c:f>
              <c:strCache>
                <c:ptCount val="1"/>
                <c:pt idx="0">
                  <c:v>Anual 2024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236-43C7-98F3-9D50DD52372B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236-43C7-98F3-9D50DD52372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('CITOGENETICA '!$A$13,'CITOGENETICA '!$A$14)</c:f>
              <c:strCache>
                <c:ptCount val="2"/>
                <c:pt idx="0">
                  <c:v>Estudios Realizados </c:v>
                </c:pt>
                <c:pt idx="1">
                  <c:v>Muestras Realizadas</c:v>
                </c:pt>
              </c:strCache>
            </c:strRef>
          </c:cat>
          <c:val>
            <c:numRef>
              <c:f>('CITOGENETICA '!$N$13,'CITOGENETICA '!$N$14)</c:f>
              <c:numCache>
                <c:formatCode>#,##0</c:formatCode>
                <c:ptCount val="2"/>
                <c:pt idx="0">
                  <c:v>7388</c:v>
                </c:pt>
                <c:pt idx="1">
                  <c:v>3206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36-43C7-98F3-9D50DD52372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6926592"/>
        <c:axId val="56928128"/>
      </c:barChart>
      <c:catAx>
        <c:axId val="5692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928128"/>
        <c:crosses val="autoZero"/>
        <c:auto val="1"/>
        <c:lblAlgn val="ctr"/>
        <c:lblOffset val="100"/>
        <c:noMultiLvlLbl val="0"/>
      </c:catAx>
      <c:valAx>
        <c:axId val="5692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5">
                  <a:lumMod val="40000"/>
                  <a:lumOff val="60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s-MX"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92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7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8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9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0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6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7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8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9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0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6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7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8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9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0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127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3">
      <a:schemeClr val="dk1"/>
    </cs:effectRef>
    <cs:fontRef idx="minor">
      <a:schemeClr val="tx1"/>
    </cs:fontRef>
  </cs:dataPoint>
  <cs:dataPoint3D>
    <cs:lnRef idx="0"/>
    <cs:fillRef idx="1">
      <cs:styleClr val="auto"/>
    </cs:fillRef>
    <cs:effectRef idx="3">
      <a:schemeClr val="dk1"/>
    </cs:effectRef>
    <cs:fontRef idx="minor">
      <a:schemeClr val="tx1"/>
    </cs:fontRef>
  </cs:dataPoint3D>
  <cs:dataPointLine>
    <cs:lnRef idx="1">
      <cs:styleClr val="auto"/>
    </cs:lnRef>
    <cs:lineWidthScale>7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3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 mods="ignoreCSTransforms">
      <cs:styleClr val="0">
        <a:shade val="25000"/>
      </cs:styleClr>
    </cs:fillRef>
    <cs:effectRef idx="3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 mods="ignoreCSTransforms">
      <cs:styleClr val="0">
        <a:tint val="25000"/>
      </cs:styleClr>
    </cs:fillRef>
    <cs:effectRef idx="3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0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4D7C8-CB94-4BEB-B62C-B1E95A59C697}" type="datetimeFigureOut">
              <a:rPr lang="es-MX" smtClean="0"/>
              <a:pPr/>
              <a:t>27/11/2025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C591FD-88EE-4566-8C0E-35748AF400B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9357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6486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1453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515E26FA-9EE3-2E85-B7CA-1ABA1D5E4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FFB2DF0B-A010-2621-6182-CCAFB474F2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B18D5D1A-6783-BEB2-E0C5-823A03E7D1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1352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AD27D1F6-0912-7D09-9F86-66D42830A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BD3AC1F2-353E-D987-DCC1-0EEAC8DA7D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45089250-99BB-A2A3-5181-C7130A14B0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090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3CE384BC-EC8A-5DC7-D2BE-4BC63B68A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BB348719-93E4-3C1D-24E9-D0B8F2D52B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BB66BC5B-F5BF-BE4F-8884-CEFD12DB2F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3304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DBE852F1-C4BE-B363-843D-C4F2BB90A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5108E421-E286-A914-3291-0FD86129C9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87C68421-4728-6C01-09C3-A1884102B3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9391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9DFC7B26-9836-779B-4E1C-10AFE4179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06B03E0A-6F4F-5DD4-8F10-7894C17BAF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1C036E44-2BF5-1F33-34B5-EA90839FA3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8199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A1B6CE3A-A2D5-814D-C1EA-04A09F20A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DDAEF0AD-5713-2B96-D6E8-4AA5C31902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F9EA75B1-14D5-64EC-66B9-888457121E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2977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2F43DCF8-C019-3286-88A6-5712AA6D7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807A59E8-358E-F55E-D785-8E0545A1B7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BF7BC367-7F02-B7A4-6700-76AC3D51B9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9235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FD95D649-3D23-B6FD-CC3B-18DFB34D9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1331532D-AB25-3884-3C7C-87056C8648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C80EE9C9-D4E6-B6DC-5ADB-5C987E810F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2368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1313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003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Título y objeto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5" name="Google Shape;25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6" name="Google Shape;26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0904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9" name="Google Shape;39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0" name="Google Shape;40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6691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6" name="Google Shape;46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7" name="Google Shape;4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4629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4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4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5" name="Google Shape;55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6" name="Google Shape;56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0780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0" name="Google Shape;60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1" name="Google Shape;61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7860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5" name="Google Shape;65;p5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7" name="Google Shape;67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8" name="Google Shape;68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601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5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4" name="Google Shape;74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5" name="Google Shape;75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388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0" name="Google Shape;80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1" name="Google Shape;81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1520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5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6" name="Google Shape;86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7" name="Google Shape;87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4059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27/11/2025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4310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A601F9-2294-0241-B9E4-B0B9ED456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13DAC4-A21B-6D4C-BB81-B9B38B09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FEF4B797-69FB-C541-B6FE-6EDAC61EB2D2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27/11/2025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D898E5-677B-BF4A-B05D-3CD090447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D78F9E-3A40-B642-B123-2E8914AC2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9B384E-B0C3-B441-9AA5-FDFC4C16584C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" name="CuadroTexto 8">
            <a:extLst>
              <a:ext uri="{FF2B5EF4-FFF2-40B4-BE49-F238E27FC236}">
                <a16:creationId xmlns:a16="http://schemas.microsoft.com/office/drawing/2014/main" id="{15074210-13DF-8A41-BF98-46C12611E69D}"/>
              </a:ext>
            </a:extLst>
          </p:cNvPr>
          <p:cNvSpPr txBox="1"/>
          <p:nvPr userDrawn="1"/>
        </p:nvSpPr>
        <p:spPr>
          <a:xfrm>
            <a:off x="1517512" y="568209"/>
            <a:ext cx="6108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Nuevo Hospital Civil de Guadalajara «Dr. Juan I. Menchaca»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Banco de Sangre</a:t>
            </a:r>
          </a:p>
        </p:txBody>
      </p:sp>
      <p:pic>
        <p:nvPicPr>
          <p:cNvPr id="8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7683" y="381002"/>
            <a:ext cx="567847" cy="753490"/>
          </a:xfrm>
          <a:prstGeom prst="rect">
            <a:avLst/>
          </a:prstGeom>
        </p:spPr>
      </p:pic>
      <p:cxnSp>
        <p:nvCxnSpPr>
          <p:cNvPr id="9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1479413" y="573932"/>
            <a:ext cx="0" cy="51191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769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3" name="Google Shape;13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4" name="Google Shape;14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22481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3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7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8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7.xml"/><Relationship Id="rId5" Type="http://schemas.openxmlformats.org/officeDocument/2006/relationships/chart" Target="../charts/chart26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8.xm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chart" Target="../charts/chart3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0.xml"/><Relationship Id="rId5" Type="http://schemas.openxmlformats.org/officeDocument/2006/relationships/chart" Target="../charts/chart29.xm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3.xml"/><Relationship Id="rId5" Type="http://schemas.openxmlformats.org/officeDocument/2006/relationships/chart" Target="../charts/chart32.xml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4.xml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5.xml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606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0879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" y="3757544"/>
            <a:ext cx="8166949" cy="176695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/>
          <p:nvPr/>
        </p:nvSpPr>
        <p:spPr>
          <a:xfrm>
            <a:off x="430022" y="3939115"/>
            <a:ext cx="64299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INFORME ANUAL 2024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MX" sz="23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Subdirección </a:t>
            </a:r>
            <a:r>
              <a:rPr kumimoji="0" lang="es-MX" sz="2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de Servicios Auxiliares de Diagnóstico, Tratamiento y Paramédicos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97" name="Google Shape;9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5625" y="140652"/>
            <a:ext cx="66040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88600" y="5772150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EF6A394-82C7-244D-E33D-49BE8F446802}"/>
              </a:ext>
            </a:extLst>
          </p:cNvPr>
          <p:cNvSpPr txBox="1"/>
          <p:nvPr/>
        </p:nvSpPr>
        <p:spPr>
          <a:xfrm>
            <a:off x="1187706" y="308758"/>
            <a:ext cx="6028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Subdirección de Servicios Auxiliares de Diagnóstico, Tratamiento y Paramédicos</a:t>
            </a:r>
          </a:p>
        </p:txBody>
      </p:sp>
    </p:spTree>
    <p:extLst>
      <p:ext uri="{BB962C8B-B14F-4D97-AF65-F5344CB8AC3E}">
        <p14:creationId xmlns:p14="http://schemas.microsoft.com/office/powerpoint/2010/main" val="2865607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/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B280453-6F76-AB0E-3C27-328CF481426F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Auxiliares de Diagnóstico y Tratamienbto 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3BCD9BC2-5528-21C8-DF91-7C7BC76D87B3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B48AAB-0140-8B69-FA74-D633DF397481}"/>
              </a:ext>
            </a:extLst>
          </p:cNvPr>
          <p:cNvSpPr txBox="1"/>
          <p:nvPr/>
        </p:nvSpPr>
        <p:spPr>
          <a:xfrm>
            <a:off x="290660" y="3028890"/>
            <a:ext cx="6390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PRODUCTIVIDAD ANUAL 2024</a:t>
            </a:r>
          </a:p>
        </p:txBody>
      </p:sp>
    </p:spTree>
    <p:extLst>
      <p:ext uri="{BB962C8B-B14F-4D97-AF65-F5344CB8AC3E}">
        <p14:creationId xmlns:p14="http://schemas.microsoft.com/office/powerpoint/2010/main" val="2034228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2">
            <a:extLst>
              <a:ext uri="{FF2B5EF4-FFF2-40B4-BE49-F238E27FC236}">
                <a16:creationId xmlns:a16="http://schemas.microsoft.com/office/drawing/2014/main" id="{50A7647A-3278-4610-A114-4B42B92C401A}"/>
              </a:ext>
            </a:extLst>
          </p:cNvPr>
          <p:cNvSpPr/>
          <p:nvPr/>
        </p:nvSpPr>
        <p:spPr>
          <a:xfrm flipH="1">
            <a:off x="0" y="3668317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División de Servicios Auxiliares de Diagnóstico y Tratamiento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C41B6B9-28AB-5F46-943B-DAD8B2E82338}"/>
              </a:ext>
            </a:extLst>
          </p:cNvPr>
          <p:cNvSpPr txBox="1"/>
          <p:nvPr/>
        </p:nvSpPr>
        <p:spPr>
          <a:xfrm>
            <a:off x="109415" y="4052122"/>
            <a:ext cx="8150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_tradnl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  <a:sym typeface="Arial"/>
              </a:rPr>
              <a:t>DEPARTAMENTO DE ANATOMÍA PATOLÓGICA</a:t>
            </a: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3074" name="Picture 2" descr="Los 18 tipos de microscopio (y sus características)">
            <a:extLst>
              <a:ext uri="{FF2B5EF4-FFF2-40B4-BE49-F238E27FC236}">
                <a16:creationId xmlns:a16="http://schemas.microsoft.com/office/drawing/2014/main" id="{F0F48FC4-BB07-8546-99D8-CD068B6AC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3" r="16072"/>
          <a:stretch/>
        </p:blipFill>
        <p:spPr bwMode="auto">
          <a:xfrm>
            <a:off x="8699500" y="-15932"/>
            <a:ext cx="3492500" cy="331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49216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664D324-9A08-443B-B42E-8FFFB632141D}"/>
              </a:ext>
            </a:extLst>
          </p:cNvPr>
          <p:cNvSpPr txBox="1"/>
          <p:nvPr/>
        </p:nvSpPr>
        <p:spPr>
          <a:xfrm>
            <a:off x="1556424" y="549110"/>
            <a:ext cx="5622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Anatomía Patológica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9015048"/>
              </p:ext>
            </p:extLst>
          </p:nvPr>
        </p:nvGraphicFramePr>
        <p:xfrm>
          <a:off x="929014" y="1568885"/>
          <a:ext cx="4572000" cy="4393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8065838"/>
              </p:ext>
            </p:extLst>
          </p:nvPr>
        </p:nvGraphicFramePr>
        <p:xfrm>
          <a:off x="6074846" y="1568885"/>
          <a:ext cx="4792759" cy="4305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0046602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664D324-9A08-443B-B42E-8FFFB632141D}"/>
              </a:ext>
            </a:extLst>
          </p:cNvPr>
          <p:cNvSpPr txBox="1"/>
          <p:nvPr/>
        </p:nvSpPr>
        <p:spPr>
          <a:xfrm>
            <a:off x="1556424" y="549110"/>
            <a:ext cx="5622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Anatomía Patológica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4288789"/>
              </p:ext>
            </p:extLst>
          </p:nvPr>
        </p:nvGraphicFramePr>
        <p:xfrm>
          <a:off x="5575412" y="3964023"/>
          <a:ext cx="5038866" cy="232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5560363"/>
              </p:ext>
            </p:extLst>
          </p:nvPr>
        </p:nvGraphicFramePr>
        <p:xfrm>
          <a:off x="5575412" y="1634058"/>
          <a:ext cx="5038866" cy="2241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2505074"/>
              </p:ext>
            </p:extLst>
          </p:nvPr>
        </p:nvGraphicFramePr>
        <p:xfrm>
          <a:off x="542388" y="1639989"/>
          <a:ext cx="4636738" cy="4648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2377440" y="1212783"/>
            <a:ext cx="7151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ESTUDIOS REALIZADOS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06495501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664D324-9A08-443B-B42E-8FFFB632141D}"/>
              </a:ext>
            </a:extLst>
          </p:cNvPr>
          <p:cNvSpPr txBox="1"/>
          <p:nvPr/>
        </p:nvSpPr>
        <p:spPr>
          <a:xfrm>
            <a:off x="1556424" y="549110"/>
            <a:ext cx="5622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Anatomía Patológica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7561751"/>
              </p:ext>
            </p:extLst>
          </p:nvPr>
        </p:nvGraphicFramePr>
        <p:xfrm>
          <a:off x="757676" y="1380107"/>
          <a:ext cx="6059586" cy="4124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7913267"/>
              </p:ext>
            </p:extLst>
          </p:nvPr>
        </p:nvGraphicFramePr>
        <p:xfrm>
          <a:off x="7179174" y="1684420"/>
          <a:ext cx="4533090" cy="2141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2644384"/>
              </p:ext>
            </p:extLst>
          </p:nvPr>
        </p:nvGraphicFramePr>
        <p:xfrm>
          <a:off x="7179174" y="4244741"/>
          <a:ext cx="4572000" cy="2125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854215" y="1134488"/>
            <a:ext cx="343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ESTUDIOS REALIZADOS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78375561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664D324-9A08-443B-B42E-8FFFB632141D}"/>
              </a:ext>
            </a:extLst>
          </p:cNvPr>
          <p:cNvSpPr txBox="1"/>
          <p:nvPr/>
        </p:nvSpPr>
        <p:spPr>
          <a:xfrm>
            <a:off x="1556424" y="549110"/>
            <a:ext cx="5622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Anatomía Patológica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300757"/>
              </p:ext>
            </p:extLst>
          </p:nvPr>
        </p:nvGraphicFramePr>
        <p:xfrm>
          <a:off x="2482891" y="1380107"/>
          <a:ext cx="6959492" cy="4433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0678039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664D324-9A08-443B-B42E-8FFFB632141D}"/>
              </a:ext>
            </a:extLst>
          </p:cNvPr>
          <p:cNvSpPr txBox="1"/>
          <p:nvPr/>
        </p:nvSpPr>
        <p:spPr>
          <a:xfrm>
            <a:off x="1556424" y="549110"/>
            <a:ext cx="5622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Anatomía Patológica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1157512" y="1825622"/>
          <a:ext cx="9876976" cy="4351344"/>
        </p:xfrm>
        <a:graphic>
          <a:graphicData uri="http://schemas.openxmlformats.org/drawingml/2006/table">
            <a:tbl>
              <a:tblPr/>
              <a:tblGrid>
                <a:gridCol w="417790">
                  <a:extLst>
                    <a:ext uri="{9D8B030D-6E8A-4147-A177-3AD203B41FA5}">
                      <a16:colId xmlns:a16="http://schemas.microsoft.com/office/drawing/2014/main" val="53206877"/>
                    </a:ext>
                  </a:extLst>
                </a:gridCol>
                <a:gridCol w="1842559">
                  <a:extLst>
                    <a:ext uri="{9D8B030D-6E8A-4147-A177-3AD203B41FA5}">
                      <a16:colId xmlns:a16="http://schemas.microsoft.com/office/drawing/2014/main" val="3716535194"/>
                    </a:ext>
                  </a:extLst>
                </a:gridCol>
                <a:gridCol w="538306">
                  <a:extLst>
                    <a:ext uri="{9D8B030D-6E8A-4147-A177-3AD203B41FA5}">
                      <a16:colId xmlns:a16="http://schemas.microsoft.com/office/drawing/2014/main" val="2245166348"/>
                    </a:ext>
                  </a:extLst>
                </a:gridCol>
                <a:gridCol w="514203">
                  <a:extLst>
                    <a:ext uri="{9D8B030D-6E8A-4147-A177-3AD203B41FA5}">
                      <a16:colId xmlns:a16="http://schemas.microsoft.com/office/drawing/2014/main" val="2306263318"/>
                    </a:ext>
                  </a:extLst>
                </a:gridCol>
                <a:gridCol w="589190">
                  <a:extLst>
                    <a:ext uri="{9D8B030D-6E8A-4147-A177-3AD203B41FA5}">
                      <a16:colId xmlns:a16="http://schemas.microsoft.com/office/drawing/2014/main" val="2881421038"/>
                    </a:ext>
                  </a:extLst>
                </a:gridCol>
                <a:gridCol w="546341">
                  <a:extLst>
                    <a:ext uri="{9D8B030D-6E8A-4147-A177-3AD203B41FA5}">
                      <a16:colId xmlns:a16="http://schemas.microsoft.com/office/drawing/2014/main" val="1009068879"/>
                    </a:ext>
                  </a:extLst>
                </a:gridCol>
                <a:gridCol w="578478">
                  <a:extLst>
                    <a:ext uri="{9D8B030D-6E8A-4147-A177-3AD203B41FA5}">
                      <a16:colId xmlns:a16="http://schemas.microsoft.com/office/drawing/2014/main" val="1820845231"/>
                    </a:ext>
                  </a:extLst>
                </a:gridCol>
                <a:gridCol w="535627">
                  <a:extLst>
                    <a:ext uri="{9D8B030D-6E8A-4147-A177-3AD203B41FA5}">
                      <a16:colId xmlns:a16="http://schemas.microsoft.com/office/drawing/2014/main" val="887994806"/>
                    </a:ext>
                  </a:extLst>
                </a:gridCol>
                <a:gridCol w="503490">
                  <a:extLst>
                    <a:ext uri="{9D8B030D-6E8A-4147-A177-3AD203B41FA5}">
                      <a16:colId xmlns:a16="http://schemas.microsoft.com/office/drawing/2014/main" val="3216992001"/>
                    </a:ext>
                  </a:extLst>
                </a:gridCol>
                <a:gridCol w="634719">
                  <a:extLst>
                    <a:ext uri="{9D8B030D-6E8A-4147-A177-3AD203B41FA5}">
                      <a16:colId xmlns:a16="http://schemas.microsoft.com/office/drawing/2014/main" val="88795936"/>
                    </a:ext>
                  </a:extLst>
                </a:gridCol>
                <a:gridCol w="589190">
                  <a:extLst>
                    <a:ext uri="{9D8B030D-6E8A-4147-A177-3AD203B41FA5}">
                      <a16:colId xmlns:a16="http://schemas.microsoft.com/office/drawing/2014/main" val="935866036"/>
                    </a:ext>
                  </a:extLst>
                </a:gridCol>
                <a:gridCol w="538306">
                  <a:extLst>
                    <a:ext uri="{9D8B030D-6E8A-4147-A177-3AD203B41FA5}">
                      <a16:colId xmlns:a16="http://schemas.microsoft.com/office/drawing/2014/main" val="3456484453"/>
                    </a:ext>
                  </a:extLst>
                </a:gridCol>
                <a:gridCol w="570444">
                  <a:extLst>
                    <a:ext uri="{9D8B030D-6E8A-4147-A177-3AD203B41FA5}">
                      <a16:colId xmlns:a16="http://schemas.microsoft.com/office/drawing/2014/main" val="3437836201"/>
                    </a:ext>
                  </a:extLst>
                </a:gridCol>
                <a:gridCol w="503490">
                  <a:extLst>
                    <a:ext uri="{9D8B030D-6E8A-4147-A177-3AD203B41FA5}">
                      <a16:colId xmlns:a16="http://schemas.microsoft.com/office/drawing/2014/main" val="3429147495"/>
                    </a:ext>
                  </a:extLst>
                </a:gridCol>
                <a:gridCol w="974843">
                  <a:extLst>
                    <a:ext uri="{9D8B030D-6E8A-4147-A177-3AD203B41FA5}">
                      <a16:colId xmlns:a16="http://schemas.microsoft.com/office/drawing/2014/main" val="3110419625"/>
                    </a:ext>
                  </a:extLst>
                </a:gridCol>
              </a:tblGrid>
              <a:tr h="168906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No.</a:t>
                      </a:r>
                    </a:p>
                  </a:txBody>
                  <a:tcPr marL="8043" marR="8043" marT="8043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TIPO DE ESTUDIOS 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 2024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895501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Citológicos Ginecológicos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188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156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142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1,691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323769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Citológicos De Líquidos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1,378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355652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Citológicos Por Aspiración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347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916731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De Estudios Citológicos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330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334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289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299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346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257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264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327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3,416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0543748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De Estudios Histopatológicos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629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668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590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655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757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628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774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666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635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733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633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605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7,973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267518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De Histoquímica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214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1,679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694341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De Inmunohistoquímica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206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286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231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331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418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218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267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388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317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3,313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540410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De Inmunofluoresencia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715673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Biopsias Transoperatorias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449503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Autopsias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250201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Sesiones Internas Del Servicio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511412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Sesiones con Otros Servicios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761579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Pacientes de la Unidad Hospitalaria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919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947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841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891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1,046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847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1,003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848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849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997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822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772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10,782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092127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de la Unidad Hospitalaria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1,349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1,427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1,197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1,376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1,626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1,191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1,491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1,192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1,210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1,547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1,265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1,224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16,095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154019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 Pacientes de Otra Unidad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607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070394"/>
                  </a:ext>
                </a:extLst>
              </a:tr>
              <a:tr h="321726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 Estudios de Pacientes de otra Unidad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607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541958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 Pacientes Hospitalizados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704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743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647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711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818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685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833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727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700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808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695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673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8,744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605296"/>
                  </a:ext>
                </a:extLst>
              </a:tr>
              <a:tr h="321726">
                <a:tc>
                  <a:txBody>
                    <a:bodyPr/>
                    <a:lstStyle/>
                    <a:p>
                      <a:pPr algn="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043" marR="8043" marT="8043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de Pacientes Hospitalizados 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1,134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1,223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1,003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1,196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1,398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1,029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1,321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1,071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1,061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1,358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1,138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1,125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14,057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450677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 Biopsias Transoperatorias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699950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 Pacientes Transoperatorios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333709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 Pacientes Ambulatorios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255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259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232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285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252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2,645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305455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Ambulatorios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255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259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232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285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252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2,645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411377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de Pacientes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959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1,002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879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954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1,103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885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1,052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909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899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1,060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871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816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11,389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15267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de Estudios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1,389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1,482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1,235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1,439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1,683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1,229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1,540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1,253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1,260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1,610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1,314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1,268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16,702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342886"/>
                  </a:ext>
                </a:extLst>
              </a:tr>
            </a:tbl>
          </a:graphicData>
        </a:graphic>
      </p:graphicFrame>
      <p:sp>
        <p:nvSpPr>
          <p:cNvPr id="12" name="Título 3"/>
          <p:cNvSpPr>
            <a:spLocks noGrp="1"/>
          </p:cNvSpPr>
          <p:nvPr>
            <p:ph type="title"/>
          </p:nvPr>
        </p:nvSpPr>
        <p:spPr>
          <a:xfrm>
            <a:off x="4367799" y="1236756"/>
            <a:ext cx="3779663" cy="540736"/>
          </a:xfrm>
        </p:spPr>
        <p:txBody>
          <a:bodyPr>
            <a:normAutofit/>
          </a:bodyPr>
          <a:lstStyle/>
          <a:p>
            <a:pPr algn="ctr"/>
            <a:r>
              <a:rPr lang="es-ES" sz="1600" b="1" dirty="0"/>
              <a:t>PRODUCTIVIDAD CONCENTRADA 2024</a:t>
            </a:r>
            <a:endParaRPr lang="es-MX" sz="1600" b="1" dirty="0"/>
          </a:p>
        </p:txBody>
      </p:sp>
    </p:spTree>
    <p:extLst>
      <p:ext uri="{BB962C8B-B14F-4D97-AF65-F5344CB8AC3E}">
        <p14:creationId xmlns:p14="http://schemas.microsoft.com/office/powerpoint/2010/main" val="296597595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2">
            <a:extLst>
              <a:ext uri="{FF2B5EF4-FFF2-40B4-BE49-F238E27FC236}">
                <a16:creationId xmlns:a16="http://schemas.microsoft.com/office/drawing/2014/main" id="{50A7647A-3278-4610-A114-4B42B92C401A}"/>
              </a:ext>
            </a:extLst>
          </p:cNvPr>
          <p:cNvSpPr/>
          <p:nvPr/>
        </p:nvSpPr>
        <p:spPr>
          <a:xfrm flipH="1">
            <a:off x="0" y="3668317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División se Servicios Auxiliares de Diagnóstico y Tratamiento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C41B6B9-28AB-5F46-943B-DAD8B2E82338}"/>
              </a:ext>
            </a:extLst>
          </p:cNvPr>
          <p:cNvSpPr txBox="1"/>
          <p:nvPr/>
        </p:nvSpPr>
        <p:spPr>
          <a:xfrm>
            <a:off x="126359" y="3923644"/>
            <a:ext cx="8150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/>
                <a:sym typeface="Arial"/>
              </a:rPr>
              <a:t>DEPARTAMENTO DE RADIOLOGÍA E IMAGEN </a:t>
            </a:r>
            <a:endParaRPr kumimoji="0" lang="es-MX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446" y="29790"/>
            <a:ext cx="3915554" cy="219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6325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Radiología e Imagen 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959409" y="6015373"/>
            <a:ext cx="3754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Total de Estudios Realizados </a:t>
            </a:r>
            <a:r>
              <a:rPr lang="es-ES" sz="14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75,096</a:t>
            </a:r>
            <a:endParaRPr kumimoji="0" lang="es-MX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7521570"/>
              </p:ext>
            </p:extLst>
          </p:nvPr>
        </p:nvGraphicFramePr>
        <p:xfrm>
          <a:off x="962952" y="1408014"/>
          <a:ext cx="9548601" cy="3997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9641025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Radiología e Imagen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041599" y="6143013"/>
            <a:ext cx="4646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Ya no se utilizan placas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placas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radiográficas……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5800640"/>
              </p:ext>
            </p:extLst>
          </p:nvPr>
        </p:nvGraphicFramePr>
        <p:xfrm>
          <a:off x="535339" y="1474772"/>
          <a:ext cx="4433172" cy="4076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3163377"/>
              </p:ext>
            </p:extLst>
          </p:nvPr>
        </p:nvGraphicFramePr>
        <p:xfrm>
          <a:off x="5471482" y="1474771"/>
          <a:ext cx="4433172" cy="4076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4410318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Radiología e Imagen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282382" y="5781063"/>
            <a:ext cx="5116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Total de Estudios Contrastados: 1,710</a:t>
            </a:r>
            <a:endParaRPr kumimoji="0" lang="es-MX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0427368"/>
              </p:ext>
            </p:extLst>
          </p:nvPr>
        </p:nvGraphicFramePr>
        <p:xfrm>
          <a:off x="1262358" y="1229989"/>
          <a:ext cx="7729242" cy="4393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3875862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Radiología e Imagen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409933"/>
              </p:ext>
            </p:extLst>
          </p:nvPr>
        </p:nvGraphicFramePr>
        <p:xfrm>
          <a:off x="652083" y="2320032"/>
          <a:ext cx="10515599" cy="2634240"/>
        </p:xfrm>
        <a:graphic>
          <a:graphicData uri="http://schemas.openxmlformats.org/drawingml/2006/table">
            <a:tbl>
              <a:tblPr/>
              <a:tblGrid>
                <a:gridCol w="1488738">
                  <a:extLst>
                    <a:ext uri="{9D8B030D-6E8A-4147-A177-3AD203B41FA5}">
                      <a16:colId xmlns:a16="http://schemas.microsoft.com/office/drawing/2014/main" val="3451146061"/>
                    </a:ext>
                  </a:extLst>
                </a:gridCol>
                <a:gridCol w="644379">
                  <a:extLst>
                    <a:ext uri="{9D8B030D-6E8A-4147-A177-3AD203B41FA5}">
                      <a16:colId xmlns:a16="http://schemas.microsoft.com/office/drawing/2014/main" val="429533160"/>
                    </a:ext>
                  </a:extLst>
                </a:gridCol>
                <a:gridCol w="533279">
                  <a:extLst>
                    <a:ext uri="{9D8B030D-6E8A-4147-A177-3AD203B41FA5}">
                      <a16:colId xmlns:a16="http://schemas.microsoft.com/office/drawing/2014/main" val="1177778901"/>
                    </a:ext>
                  </a:extLst>
                </a:gridCol>
                <a:gridCol w="722149">
                  <a:extLst>
                    <a:ext uri="{9D8B030D-6E8A-4147-A177-3AD203B41FA5}">
                      <a16:colId xmlns:a16="http://schemas.microsoft.com/office/drawing/2014/main" val="1659773303"/>
                    </a:ext>
                  </a:extLst>
                </a:gridCol>
                <a:gridCol w="658266">
                  <a:extLst>
                    <a:ext uri="{9D8B030D-6E8A-4147-A177-3AD203B41FA5}">
                      <a16:colId xmlns:a16="http://schemas.microsoft.com/office/drawing/2014/main" val="2265773515"/>
                    </a:ext>
                  </a:extLst>
                </a:gridCol>
                <a:gridCol w="655489">
                  <a:extLst>
                    <a:ext uri="{9D8B030D-6E8A-4147-A177-3AD203B41FA5}">
                      <a16:colId xmlns:a16="http://schemas.microsoft.com/office/drawing/2014/main" val="746883815"/>
                    </a:ext>
                  </a:extLst>
                </a:gridCol>
                <a:gridCol w="658266">
                  <a:extLst>
                    <a:ext uri="{9D8B030D-6E8A-4147-A177-3AD203B41FA5}">
                      <a16:colId xmlns:a16="http://schemas.microsoft.com/office/drawing/2014/main" val="1309000257"/>
                    </a:ext>
                  </a:extLst>
                </a:gridCol>
                <a:gridCol w="655489">
                  <a:extLst>
                    <a:ext uri="{9D8B030D-6E8A-4147-A177-3AD203B41FA5}">
                      <a16:colId xmlns:a16="http://schemas.microsoft.com/office/drawing/2014/main" val="3392148391"/>
                    </a:ext>
                  </a:extLst>
                </a:gridCol>
                <a:gridCol w="722149">
                  <a:extLst>
                    <a:ext uri="{9D8B030D-6E8A-4147-A177-3AD203B41FA5}">
                      <a16:colId xmlns:a16="http://schemas.microsoft.com/office/drawing/2014/main" val="787637218"/>
                    </a:ext>
                  </a:extLst>
                </a:gridCol>
                <a:gridCol w="722149">
                  <a:extLst>
                    <a:ext uri="{9D8B030D-6E8A-4147-A177-3AD203B41FA5}">
                      <a16:colId xmlns:a16="http://schemas.microsoft.com/office/drawing/2014/main" val="3424841114"/>
                    </a:ext>
                  </a:extLst>
                </a:gridCol>
                <a:gridCol w="633270">
                  <a:extLst>
                    <a:ext uri="{9D8B030D-6E8A-4147-A177-3AD203B41FA5}">
                      <a16:colId xmlns:a16="http://schemas.microsoft.com/office/drawing/2014/main" val="3093918001"/>
                    </a:ext>
                  </a:extLst>
                </a:gridCol>
                <a:gridCol w="666599">
                  <a:extLst>
                    <a:ext uri="{9D8B030D-6E8A-4147-A177-3AD203B41FA5}">
                      <a16:colId xmlns:a16="http://schemas.microsoft.com/office/drawing/2014/main" val="33011311"/>
                    </a:ext>
                  </a:extLst>
                </a:gridCol>
                <a:gridCol w="644379">
                  <a:extLst>
                    <a:ext uri="{9D8B030D-6E8A-4147-A177-3AD203B41FA5}">
                      <a16:colId xmlns:a16="http://schemas.microsoft.com/office/drawing/2014/main" val="3434605441"/>
                    </a:ext>
                  </a:extLst>
                </a:gridCol>
                <a:gridCol w="1110998">
                  <a:extLst>
                    <a:ext uri="{9D8B030D-6E8A-4147-A177-3AD203B41FA5}">
                      <a16:colId xmlns:a16="http://schemas.microsoft.com/office/drawing/2014/main" val="2802827375"/>
                    </a:ext>
                  </a:extLst>
                </a:gridCol>
              </a:tblGrid>
              <a:tr h="350149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REALIZADOS 2024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083703"/>
                  </a:ext>
                </a:extLst>
              </a:tr>
              <a:tr h="17507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Radiografía Simple </a:t>
                      </a:r>
                    </a:p>
                  </a:txBody>
                  <a:tcPr marL="8337" marR="8337" marT="8337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3,012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2,952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2,519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2,811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3,069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2,791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2,903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2,819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2,983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4,106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3,505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2,405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35,875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43825"/>
                  </a:ext>
                </a:extLst>
              </a:tr>
              <a:tr h="17507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Radiografía Portátil </a:t>
                      </a:r>
                    </a:p>
                  </a:txBody>
                  <a:tcPr marL="8337" marR="8337" marT="8337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686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667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633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772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757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526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825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734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777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782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597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796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8,552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540234"/>
                  </a:ext>
                </a:extLst>
              </a:tr>
              <a:tr h="17507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Tomografía</a:t>
                      </a:r>
                    </a:p>
                  </a:txBody>
                  <a:tcPr marL="8337" marR="8337" marT="8337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564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564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531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563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641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614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644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615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608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670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667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555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7,236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278918"/>
                  </a:ext>
                </a:extLst>
              </a:tr>
              <a:tr h="17507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Tomografía Contrastada</a:t>
                      </a:r>
                    </a:p>
                  </a:txBody>
                  <a:tcPr marL="8337" marR="8337" marT="8337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304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304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286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303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345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330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347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331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327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361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359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299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3,896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44418"/>
                  </a:ext>
                </a:extLst>
              </a:tr>
              <a:tr h="17507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Resonancia Magnética </a:t>
                      </a:r>
                    </a:p>
                  </a:txBody>
                  <a:tcPr marL="8337" marR="8337" marT="8337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178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177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217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188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165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256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2,090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91876"/>
                  </a:ext>
                </a:extLst>
              </a:tr>
              <a:tr h="350149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Resonancia Magnética Contrastada</a:t>
                      </a:r>
                    </a:p>
                  </a:txBody>
                  <a:tcPr marL="8337" marR="8337" marT="8337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1,177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7646264"/>
                  </a:ext>
                </a:extLst>
              </a:tr>
              <a:tr h="17507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Mastografía</a:t>
                      </a:r>
                    </a:p>
                  </a:txBody>
                  <a:tcPr marL="8337" marR="8337" marT="8337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225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1,222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654649"/>
                  </a:ext>
                </a:extLst>
              </a:tr>
              <a:tr h="17507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Ultrasonido</a:t>
                      </a:r>
                    </a:p>
                  </a:txBody>
                  <a:tcPr marL="8337" marR="8337" marT="8337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985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984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974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654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680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934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1,126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1,145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1,201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1,459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1,211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936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12,289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514426"/>
                  </a:ext>
                </a:extLst>
              </a:tr>
              <a:tr h="17507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Densitometría</a:t>
                      </a:r>
                    </a:p>
                  </a:txBody>
                  <a:tcPr marL="8337" marR="8337" marT="8337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1,049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21615"/>
                  </a:ext>
                </a:extLst>
              </a:tr>
              <a:tr h="17507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Contrastados </a:t>
                      </a:r>
                    </a:p>
                  </a:txBody>
                  <a:tcPr marL="8337" marR="8337" marT="8337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190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188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177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182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1,710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523819"/>
                  </a:ext>
                </a:extLst>
              </a:tr>
              <a:tr h="350149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de Estudios Realizados </a:t>
                      </a:r>
                    </a:p>
                  </a:txBody>
                  <a:tcPr marL="8337" marR="8337" marT="8337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5,933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6,055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5,586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5,685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6,188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5,792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6,534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6,241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6,514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8,111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6,938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5,519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75,096</a:t>
                      </a:r>
                    </a:p>
                  </a:txBody>
                  <a:tcPr marL="8337" marR="8337" marT="8337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369232"/>
                  </a:ext>
                </a:extLst>
              </a:tr>
            </a:tbl>
          </a:graphicData>
        </a:graphic>
      </p:graphicFrame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25543" y="1286389"/>
            <a:ext cx="10515600" cy="930217"/>
          </a:xfrm>
        </p:spPr>
        <p:txBody>
          <a:bodyPr>
            <a:normAutofit/>
          </a:bodyPr>
          <a:lstStyle/>
          <a:p>
            <a:pPr algn="ctr"/>
            <a:r>
              <a:rPr lang="es-ES" sz="1600" b="1" dirty="0"/>
              <a:t>PRODUCTIVIDAD CONCENTRADA 2024</a:t>
            </a:r>
            <a:endParaRPr lang="es-MX" sz="1600" b="1" dirty="0"/>
          </a:p>
        </p:txBody>
      </p:sp>
    </p:spTree>
    <p:extLst>
      <p:ext uri="{BB962C8B-B14F-4D97-AF65-F5344CB8AC3E}">
        <p14:creationId xmlns:p14="http://schemas.microsoft.com/office/powerpoint/2010/main" val="186777397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2">
            <a:extLst>
              <a:ext uri="{FF2B5EF4-FFF2-40B4-BE49-F238E27FC236}">
                <a16:creationId xmlns:a16="http://schemas.microsoft.com/office/drawing/2014/main" id="{50A7647A-3278-4610-A114-4B42B92C401A}"/>
              </a:ext>
            </a:extLst>
          </p:cNvPr>
          <p:cNvSpPr/>
          <p:nvPr/>
        </p:nvSpPr>
        <p:spPr>
          <a:xfrm flipH="1">
            <a:off x="-3" y="3764478"/>
            <a:ext cx="7619997" cy="1484416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MX" sz="1600" b="1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Trajan Pro" panose="02020502050506020301" pitchFamily="18" charset="0"/>
                <a:cs typeface="Arial"/>
                <a:sym typeface="Arial"/>
              </a:rPr>
              <a:t>División de Servicios Auxiliares de Diagnóstico y Tratamiento</a:t>
            </a:r>
            <a:endParaRPr kumimoji="0" lang="es-MX" sz="16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C41B6B9-28AB-5F46-943B-DAD8B2E82338}"/>
              </a:ext>
            </a:extLst>
          </p:cNvPr>
          <p:cNvSpPr txBox="1"/>
          <p:nvPr/>
        </p:nvSpPr>
        <p:spPr>
          <a:xfrm>
            <a:off x="241242" y="4257691"/>
            <a:ext cx="6618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SERVICIO DE BANCO DE SANGRE</a:t>
            </a: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	</a:t>
            </a:r>
            <a:endParaRPr kumimoji="0" lang="es-ES_tradnl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20156" y="-11598"/>
            <a:ext cx="3682945" cy="2551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5101057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17513" y="544039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Servicio de Banco de Sangre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6365430"/>
              </p:ext>
            </p:extLst>
          </p:nvPr>
        </p:nvGraphicFramePr>
        <p:xfrm>
          <a:off x="1440511" y="1151313"/>
          <a:ext cx="8281005" cy="4629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0350310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283" y="381002"/>
            <a:ext cx="567847" cy="753490"/>
          </a:xfrm>
          <a:prstGeom prst="rect">
            <a:avLst/>
          </a:prstGeom>
        </p:spPr>
      </p:pic>
      <p:cxnSp>
        <p:nvCxnSpPr>
          <p:cNvPr id="3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484768" y="511813"/>
            <a:ext cx="0" cy="51191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8">
            <a:extLst>
              <a:ext uri="{FF2B5EF4-FFF2-40B4-BE49-F238E27FC236}">
                <a16:creationId xmlns:a16="http://schemas.microsoft.com/office/drawing/2014/main" id="{15074210-13DF-8A41-BF98-46C12611E69D}"/>
              </a:ext>
            </a:extLst>
          </p:cNvPr>
          <p:cNvSpPr txBox="1"/>
          <p:nvPr/>
        </p:nvSpPr>
        <p:spPr>
          <a:xfrm>
            <a:off x="1602161" y="511819"/>
            <a:ext cx="6108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«Dr. Juan I. Menchaca»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Banco de Sangre</a:t>
            </a:r>
          </a:p>
        </p:txBody>
      </p:sp>
      <p:pic>
        <p:nvPicPr>
          <p:cNvPr id="6" name="Imagen 15">
            <a:extLst>
              <a:ext uri="{FF2B5EF4-FFF2-40B4-BE49-F238E27FC236}">
                <a16:creationId xmlns:a16="http://schemas.microsoft.com/office/drawing/2014/main" id="{7CDBE281-243B-D2FE-C545-7FA2E9E9B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9991" y="5631256"/>
            <a:ext cx="1435100" cy="723901"/>
          </a:xfrm>
          <a:prstGeom prst="rect">
            <a:avLst/>
          </a:prstGeom>
        </p:spPr>
      </p:pic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0913424"/>
              </p:ext>
            </p:extLst>
          </p:nvPr>
        </p:nvGraphicFramePr>
        <p:xfrm>
          <a:off x="641111" y="1299410"/>
          <a:ext cx="8570265" cy="4610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9482309" y="2901674"/>
            <a:ext cx="253189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7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HEMOCOMPONENTES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ENTREGADOS 2024</a:t>
            </a: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12,221</a:t>
            </a: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376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83" y="381002"/>
            <a:ext cx="567847" cy="753490"/>
          </a:xfrm>
          <a:prstGeom prst="rect">
            <a:avLst/>
          </a:prstGeom>
        </p:spPr>
      </p:pic>
      <p:cxnSp>
        <p:nvCxnSpPr>
          <p:cNvPr id="3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439501" y="569206"/>
            <a:ext cx="0" cy="51191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CuadroTexto 8">
            <a:extLst>
              <a:ext uri="{FF2B5EF4-FFF2-40B4-BE49-F238E27FC236}">
                <a16:creationId xmlns:a16="http://schemas.microsoft.com/office/drawing/2014/main" id="{15074210-13DF-8A41-BF98-46C12611E69D}"/>
              </a:ext>
            </a:extLst>
          </p:cNvPr>
          <p:cNvSpPr txBox="1"/>
          <p:nvPr/>
        </p:nvSpPr>
        <p:spPr>
          <a:xfrm>
            <a:off x="1489428" y="549719"/>
            <a:ext cx="6108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«Dr. Juan I. Menchaca»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Banco de Sangre</a:t>
            </a:r>
          </a:p>
        </p:txBody>
      </p:sp>
      <p:pic>
        <p:nvPicPr>
          <p:cNvPr id="5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4958" y="5934974"/>
            <a:ext cx="1435100" cy="723901"/>
          </a:xfrm>
          <a:prstGeom prst="rect">
            <a:avLst/>
          </a:prstGeom>
        </p:spPr>
      </p:pic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5387884"/>
              </p:ext>
            </p:extLst>
          </p:nvPr>
        </p:nvGraphicFramePr>
        <p:xfrm>
          <a:off x="565403" y="1253435"/>
          <a:ext cx="6791326" cy="4681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8211490" y="2255376"/>
            <a:ext cx="269101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7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ESTUDIOS DE INMUNOHEMATOLOGÍA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157,702</a:t>
            </a:r>
            <a:r>
              <a:rPr kumimoji="0" lang="es-MX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0541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Servicio de Banco de Sangre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8960494"/>
              </p:ext>
            </p:extLst>
          </p:nvPr>
        </p:nvGraphicFramePr>
        <p:xfrm>
          <a:off x="487178" y="1389815"/>
          <a:ext cx="10880257" cy="405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41319287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Servicio de Banco de Sangre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1518649"/>
              </p:ext>
            </p:extLst>
          </p:nvPr>
        </p:nvGraphicFramePr>
        <p:xfrm>
          <a:off x="1257632" y="1383967"/>
          <a:ext cx="9994302" cy="4192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535538870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Servicio de Banco de Sangre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438251"/>
              </p:ext>
            </p:extLst>
          </p:nvPr>
        </p:nvGraphicFramePr>
        <p:xfrm>
          <a:off x="757676" y="2080686"/>
          <a:ext cx="10515599" cy="2982205"/>
        </p:xfrm>
        <a:graphic>
          <a:graphicData uri="http://schemas.openxmlformats.org/drawingml/2006/table">
            <a:tbl>
              <a:tblPr/>
              <a:tblGrid>
                <a:gridCol w="2454538">
                  <a:extLst>
                    <a:ext uri="{9D8B030D-6E8A-4147-A177-3AD203B41FA5}">
                      <a16:colId xmlns:a16="http://schemas.microsoft.com/office/drawing/2014/main" val="1280357909"/>
                    </a:ext>
                  </a:extLst>
                </a:gridCol>
                <a:gridCol w="1041682">
                  <a:extLst>
                    <a:ext uri="{9D8B030D-6E8A-4147-A177-3AD203B41FA5}">
                      <a16:colId xmlns:a16="http://schemas.microsoft.com/office/drawing/2014/main" val="1965186380"/>
                    </a:ext>
                  </a:extLst>
                </a:gridCol>
                <a:gridCol w="838135">
                  <a:extLst>
                    <a:ext uri="{9D8B030D-6E8A-4147-A177-3AD203B41FA5}">
                      <a16:colId xmlns:a16="http://schemas.microsoft.com/office/drawing/2014/main" val="2929468901"/>
                    </a:ext>
                  </a:extLst>
                </a:gridCol>
                <a:gridCol w="583701">
                  <a:extLst>
                    <a:ext uri="{9D8B030D-6E8A-4147-A177-3AD203B41FA5}">
                      <a16:colId xmlns:a16="http://schemas.microsoft.com/office/drawing/2014/main" val="3949327046"/>
                    </a:ext>
                  </a:extLst>
                </a:gridCol>
                <a:gridCol w="664521">
                  <a:extLst>
                    <a:ext uri="{9D8B030D-6E8A-4147-A177-3AD203B41FA5}">
                      <a16:colId xmlns:a16="http://schemas.microsoft.com/office/drawing/2014/main" val="2003033113"/>
                    </a:ext>
                  </a:extLst>
                </a:gridCol>
                <a:gridCol w="996782">
                  <a:extLst>
                    <a:ext uri="{9D8B030D-6E8A-4147-A177-3AD203B41FA5}">
                      <a16:colId xmlns:a16="http://schemas.microsoft.com/office/drawing/2014/main" val="4118049335"/>
                    </a:ext>
                  </a:extLst>
                </a:gridCol>
                <a:gridCol w="945895">
                  <a:extLst>
                    <a:ext uri="{9D8B030D-6E8A-4147-A177-3AD203B41FA5}">
                      <a16:colId xmlns:a16="http://schemas.microsoft.com/office/drawing/2014/main" val="7485615"/>
                    </a:ext>
                  </a:extLst>
                </a:gridCol>
                <a:gridCol w="942902">
                  <a:extLst>
                    <a:ext uri="{9D8B030D-6E8A-4147-A177-3AD203B41FA5}">
                      <a16:colId xmlns:a16="http://schemas.microsoft.com/office/drawing/2014/main" val="3339006874"/>
                    </a:ext>
                  </a:extLst>
                </a:gridCol>
                <a:gridCol w="969841">
                  <a:extLst>
                    <a:ext uri="{9D8B030D-6E8A-4147-A177-3AD203B41FA5}">
                      <a16:colId xmlns:a16="http://schemas.microsoft.com/office/drawing/2014/main" val="3503500206"/>
                    </a:ext>
                  </a:extLst>
                </a:gridCol>
                <a:gridCol w="1077602">
                  <a:extLst>
                    <a:ext uri="{9D8B030D-6E8A-4147-A177-3AD203B41FA5}">
                      <a16:colId xmlns:a16="http://schemas.microsoft.com/office/drawing/2014/main" val="4119969348"/>
                    </a:ext>
                  </a:extLst>
                </a:gridCol>
              </a:tblGrid>
              <a:tr h="2846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7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Pruebas de Tamizaje 2024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2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DE ESTUDIOS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2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REACTIVOS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2F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CONFIRMATORIAS *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2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COMPLEMENTO DE CONFIRMATORIAS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725766"/>
                  </a:ext>
                </a:extLst>
              </a:tr>
              <a:tr h="42022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POSITIVOS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NEGATIVOS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INDETERMINADO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REACTIVOS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POSTIVOS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NEGATIVOS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INDETERMINADO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2380640"/>
                  </a:ext>
                </a:extLst>
              </a:tr>
              <a:tr h="28466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TREPONEMA PALLIDUM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8,612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6600653"/>
                  </a:ext>
                </a:extLst>
              </a:tr>
              <a:tr h="28466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VIRUS INMUNODEFICIENCIA HUMANA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9,032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5648546"/>
                  </a:ext>
                </a:extLst>
              </a:tr>
              <a:tr h="28466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VIRUS HEPATÍTIS C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8,378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2584666"/>
                  </a:ext>
                </a:extLst>
              </a:tr>
              <a:tr h="28466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VIRUS HEPATITIS B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8,347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590891"/>
                  </a:ext>
                </a:extLst>
              </a:tr>
              <a:tr h="28466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BRUCELLA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7,302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8380106"/>
                  </a:ext>
                </a:extLst>
              </a:tr>
              <a:tr h="28466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TRYPANOSOMO CRUZI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8,476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782185"/>
                  </a:ext>
                </a:extLst>
              </a:tr>
              <a:tr h="28466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NAT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5,792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363232"/>
                  </a:ext>
                </a:extLst>
              </a:tr>
              <a:tr h="28466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55,939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142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8676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580696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283" y="381002"/>
            <a:ext cx="567847" cy="753490"/>
          </a:xfrm>
          <a:prstGeom prst="rect">
            <a:avLst/>
          </a:prstGeom>
        </p:spPr>
      </p:pic>
      <p:cxnSp>
        <p:nvCxnSpPr>
          <p:cNvPr id="3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484768" y="511813"/>
            <a:ext cx="0" cy="51191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8">
            <a:extLst>
              <a:ext uri="{FF2B5EF4-FFF2-40B4-BE49-F238E27FC236}">
                <a16:creationId xmlns:a16="http://schemas.microsoft.com/office/drawing/2014/main" id="{15074210-13DF-8A41-BF98-46C12611E69D}"/>
              </a:ext>
            </a:extLst>
          </p:cNvPr>
          <p:cNvSpPr txBox="1"/>
          <p:nvPr/>
        </p:nvSpPr>
        <p:spPr>
          <a:xfrm>
            <a:off x="1602161" y="511819"/>
            <a:ext cx="6108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Nuevo Hospital Civil de Guadalajara «Dr. Juan I. Menchaca»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Banco de Sangre</a:t>
            </a:r>
          </a:p>
        </p:txBody>
      </p:sp>
      <p:pic>
        <p:nvPicPr>
          <p:cNvPr id="6" name="Imagen 15">
            <a:extLst>
              <a:ext uri="{FF2B5EF4-FFF2-40B4-BE49-F238E27FC236}">
                <a16:creationId xmlns:a16="http://schemas.microsoft.com/office/drawing/2014/main" id="{7CDBE281-243B-D2FE-C545-7FA2E9E9B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9991" y="5631256"/>
            <a:ext cx="1435100" cy="723901"/>
          </a:xfrm>
          <a:prstGeom prst="rect">
            <a:avLst/>
          </a:prstGeom>
        </p:spPr>
      </p:pic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633273" y="2470315"/>
          <a:ext cx="3107453" cy="1905006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901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5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7065">
                <a:tc>
                  <a:txBody>
                    <a:bodyPr/>
                    <a:lstStyle/>
                    <a:p>
                      <a:endParaRPr lang="es-ES" sz="17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Anual</a:t>
                      </a:r>
                      <a:r>
                        <a:rPr lang="es-ES" sz="1600" baseline="0" dirty="0"/>
                        <a:t> 2024</a:t>
                      </a:r>
                      <a:endParaRPr lang="es-ES" sz="16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1"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Procedimientos</a:t>
                      </a:r>
                      <a:r>
                        <a:rPr lang="es-ES" sz="1500" baseline="0" dirty="0"/>
                        <a:t> de Aféresis </a:t>
                      </a:r>
                      <a:endParaRPr lang="es-E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372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1"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Procedimientos</a:t>
                      </a:r>
                      <a:r>
                        <a:rPr lang="es-ES" sz="1500" baseline="0" dirty="0"/>
                        <a:t> de Recambio Plasmático </a:t>
                      </a:r>
                      <a:endParaRPr lang="es-E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50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575993157"/>
                  </a:ext>
                </a:extLst>
              </a:tr>
            </a:tbl>
          </a:graphicData>
        </a:graphic>
      </p:graphicFrame>
      <p:graphicFrame>
        <p:nvGraphicFramePr>
          <p:cNvPr id="10" name="1 Gráfico"/>
          <p:cNvGraphicFramePr/>
          <p:nvPr>
            <p:extLst>
              <p:ext uri="{D42A27DB-BD31-4B8C-83A1-F6EECF244321}">
                <p14:modId xmlns:p14="http://schemas.microsoft.com/office/powerpoint/2010/main" val="355894991"/>
              </p:ext>
            </p:extLst>
          </p:nvPr>
        </p:nvGraphicFramePr>
        <p:xfrm>
          <a:off x="4407158" y="1376265"/>
          <a:ext cx="6136433" cy="4063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65495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5">
            <a:extLst>
              <a:ext uri="{FF2B5EF4-FFF2-40B4-BE49-F238E27FC236}">
                <a16:creationId xmlns:a16="http://schemas.microsoft.com/office/drawing/2014/main" id="{7CDBE281-243B-D2FE-C545-7FA2E9E9B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9991" y="5828607"/>
            <a:ext cx="1435100" cy="723901"/>
          </a:xfrm>
          <a:prstGeom prst="rect">
            <a:avLst/>
          </a:prstGeom>
        </p:spPr>
      </p:pic>
      <p:sp>
        <p:nvSpPr>
          <p:cNvPr id="4" name="CuadroTexto 8">
            <a:extLst>
              <a:ext uri="{FF2B5EF4-FFF2-40B4-BE49-F238E27FC236}">
                <a16:creationId xmlns:a16="http://schemas.microsoft.com/office/drawing/2014/main" id="{15074210-13DF-8A41-BF98-46C12611E69D}"/>
              </a:ext>
            </a:extLst>
          </p:cNvPr>
          <p:cNvSpPr txBox="1"/>
          <p:nvPr/>
        </p:nvSpPr>
        <p:spPr>
          <a:xfrm>
            <a:off x="1602161" y="511819"/>
            <a:ext cx="6108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Nuevo Hospital Civil de Guadalajara «Dr. Juan I. Menchaca»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Banco de Sangre</a:t>
            </a:r>
          </a:p>
        </p:txBody>
      </p:sp>
      <p:cxnSp>
        <p:nvCxnSpPr>
          <p:cNvPr id="5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484768" y="511813"/>
            <a:ext cx="0" cy="51191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283" y="381002"/>
            <a:ext cx="567847" cy="753490"/>
          </a:xfrm>
          <a:prstGeom prst="rect">
            <a:avLst/>
          </a:prstGeom>
        </p:spPr>
      </p:pic>
      <p:sp>
        <p:nvSpPr>
          <p:cNvPr id="7" name="Cuadro de texto 134">
            <a:extLst>
              <a:ext uri="{FF2B5EF4-FFF2-40B4-BE49-F238E27FC236}">
                <a16:creationId xmlns:a16="http://schemas.microsoft.com/office/drawing/2014/main" id="{B0626223-3441-42AB-BCD8-8D13A1DF5C7A}"/>
              </a:ext>
            </a:extLst>
          </p:cNvPr>
          <p:cNvSpPr txBox="1"/>
          <p:nvPr/>
        </p:nvSpPr>
        <p:spPr>
          <a:xfrm>
            <a:off x="1974596" y="1199704"/>
            <a:ext cx="7420813" cy="940968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CAMPAÑA DE DONACIÓN ALTRUISTA EXTRAMUROS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“CUSUR” </a:t>
            </a: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(MAYO -2024)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32097"/>
              </p:ext>
            </p:extLst>
          </p:nvPr>
        </p:nvGraphicFramePr>
        <p:xfrm>
          <a:off x="480318" y="3132059"/>
          <a:ext cx="5127536" cy="1061427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6527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08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7065">
                <a:tc>
                  <a:txBody>
                    <a:bodyPr/>
                    <a:lstStyle/>
                    <a:p>
                      <a:endParaRPr lang="es-ES" sz="17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DONADORES RECIBIDOS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DONADORES  APTOS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DONADORES DIFERIDOS 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784"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kern="1200" dirty="0"/>
                        <a:t>Centro Universitario del Sur</a:t>
                      </a:r>
                      <a:r>
                        <a:rPr lang="es-ES" sz="1100" u="none" strike="noStrike" kern="1200" baseline="0" dirty="0"/>
                        <a:t> </a:t>
                      </a:r>
                      <a:endParaRPr lang="es-ES" sz="1100" u="none" strike="noStrike" kern="1200" dirty="0"/>
                    </a:p>
                    <a:p>
                      <a:pPr algn="ctr"/>
                      <a:r>
                        <a:rPr lang="es-ES" sz="1100" u="none" strike="noStrike" kern="1200" dirty="0"/>
                        <a:t>(07 de</a:t>
                      </a:r>
                      <a:r>
                        <a:rPr lang="es-ES" sz="1100" u="none" strike="noStrike" kern="1200" baseline="0" dirty="0"/>
                        <a:t> mayo -2024)</a:t>
                      </a:r>
                      <a:endParaRPr lang="es-ES" sz="11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121</a:t>
                      </a:r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46</a:t>
                      </a:r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75</a:t>
                      </a:r>
                    </a:p>
                  </a:txBody>
                  <a:tcPr marT="45721" marB="4572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2 Gráfico"/>
          <p:cNvGraphicFramePr/>
          <p:nvPr>
            <p:extLst>
              <p:ext uri="{D42A27DB-BD31-4B8C-83A1-F6EECF244321}">
                <p14:modId xmlns:p14="http://schemas.microsoft.com/office/powerpoint/2010/main" val="3787175979"/>
              </p:ext>
            </p:extLst>
          </p:nvPr>
        </p:nvGraphicFramePr>
        <p:xfrm>
          <a:off x="6158039" y="2140672"/>
          <a:ext cx="5157764" cy="3317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93886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283" y="381002"/>
            <a:ext cx="567847" cy="753490"/>
          </a:xfrm>
          <a:prstGeom prst="rect">
            <a:avLst/>
          </a:prstGeom>
        </p:spPr>
      </p:pic>
      <p:cxnSp>
        <p:nvCxnSpPr>
          <p:cNvPr id="3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484768" y="511813"/>
            <a:ext cx="0" cy="51191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8">
            <a:extLst>
              <a:ext uri="{FF2B5EF4-FFF2-40B4-BE49-F238E27FC236}">
                <a16:creationId xmlns:a16="http://schemas.microsoft.com/office/drawing/2014/main" id="{15074210-13DF-8A41-BF98-46C12611E69D}"/>
              </a:ext>
            </a:extLst>
          </p:cNvPr>
          <p:cNvSpPr txBox="1"/>
          <p:nvPr/>
        </p:nvSpPr>
        <p:spPr>
          <a:xfrm>
            <a:off x="1602161" y="511819"/>
            <a:ext cx="6108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Nuevo Hospital Civil de Guadalajara «Dr. Juan I. Menchaca»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Banco de Sangre</a:t>
            </a:r>
          </a:p>
        </p:txBody>
      </p:sp>
      <p:pic>
        <p:nvPicPr>
          <p:cNvPr id="6" name="Imagen 15">
            <a:extLst>
              <a:ext uri="{FF2B5EF4-FFF2-40B4-BE49-F238E27FC236}">
                <a16:creationId xmlns:a16="http://schemas.microsoft.com/office/drawing/2014/main" id="{7CDBE281-243B-D2FE-C545-7FA2E9E9B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9991" y="5631256"/>
            <a:ext cx="1435100" cy="723901"/>
          </a:xfrm>
          <a:prstGeom prst="rect">
            <a:avLst/>
          </a:prstGeom>
        </p:spPr>
      </p:pic>
      <p:sp>
        <p:nvSpPr>
          <p:cNvPr id="7" name="Cuadro de texto 134">
            <a:extLst>
              <a:ext uri="{FF2B5EF4-FFF2-40B4-BE49-F238E27FC236}">
                <a16:creationId xmlns:a16="http://schemas.microsoft.com/office/drawing/2014/main" id="{B0626223-3441-42AB-BCD8-8D13A1DF5C7A}"/>
              </a:ext>
            </a:extLst>
          </p:cNvPr>
          <p:cNvSpPr txBox="1"/>
          <p:nvPr/>
        </p:nvSpPr>
        <p:spPr>
          <a:xfrm>
            <a:off x="2249725" y="1134494"/>
            <a:ext cx="7420813" cy="1239731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CAMPAÑA DE DONACIÓN ALTRUISTA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DIA MUNDIAL DEL DONANTE DE SANGRE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(JUNIO 2024)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708089" y="3046081"/>
          <a:ext cx="4946460" cy="1015707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469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39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8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7065">
                <a:tc>
                  <a:txBody>
                    <a:bodyPr/>
                    <a:lstStyle/>
                    <a:p>
                      <a:endParaRPr lang="es-ES" sz="17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DONADORES RECIBIDOS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DONADORES  APTOS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DONADORES DIFERIDOS 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1"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14 al 19 Junio 2024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28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19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9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2 Gráfico"/>
          <p:cNvGraphicFramePr/>
          <p:nvPr>
            <p:extLst>
              <p:ext uri="{D42A27DB-BD31-4B8C-83A1-F6EECF244321}">
                <p14:modId xmlns:p14="http://schemas.microsoft.com/office/powerpoint/2010/main" val="1718572087"/>
              </p:ext>
            </p:extLst>
          </p:nvPr>
        </p:nvGraphicFramePr>
        <p:xfrm>
          <a:off x="5816082" y="2244012"/>
          <a:ext cx="5240694" cy="3541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59936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83" y="381002"/>
            <a:ext cx="567847" cy="753490"/>
          </a:xfrm>
          <a:prstGeom prst="rect">
            <a:avLst/>
          </a:prstGeom>
        </p:spPr>
      </p:pic>
      <p:cxnSp>
        <p:nvCxnSpPr>
          <p:cNvPr id="3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439501" y="569206"/>
            <a:ext cx="0" cy="51191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CuadroTexto 8">
            <a:extLst>
              <a:ext uri="{FF2B5EF4-FFF2-40B4-BE49-F238E27FC236}">
                <a16:creationId xmlns:a16="http://schemas.microsoft.com/office/drawing/2014/main" id="{15074210-13DF-8A41-BF98-46C12611E69D}"/>
              </a:ext>
            </a:extLst>
          </p:cNvPr>
          <p:cNvSpPr txBox="1"/>
          <p:nvPr/>
        </p:nvSpPr>
        <p:spPr>
          <a:xfrm>
            <a:off x="1489428" y="549719"/>
            <a:ext cx="6108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Nuevo Hospital Civil de Guadalajara «Dr. Juan I. Menchaca»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Banco de Sangre</a:t>
            </a:r>
          </a:p>
        </p:txBody>
      </p:sp>
      <p:pic>
        <p:nvPicPr>
          <p:cNvPr id="5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4958" y="5934974"/>
            <a:ext cx="1435100" cy="723901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4543913" y="1134492"/>
            <a:ext cx="29665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INDICADORES</a:t>
            </a:r>
            <a:r>
              <a:rPr kumimoji="0" lang="es-419" sz="2600" b="1" i="0" u="none" strike="noStrike" kern="1200" cap="none" spc="0" normalizeH="0" baseline="0" noProof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Britannic Bold" pitchFamily="34" charset="0"/>
                <a:ea typeface="+mn-ea"/>
                <a:cs typeface="+mn-cs"/>
              </a:rPr>
              <a:t> </a:t>
            </a:r>
            <a:endParaRPr kumimoji="0" lang="es-ES" sz="2600" b="1" i="0" u="none" strike="noStrike" kern="1200" cap="none" spc="0" normalizeH="0" baseline="0" noProof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uLnTx/>
              <a:uFillTx/>
              <a:latin typeface="Britannic Bold" pitchFamily="34" charset="0"/>
              <a:ea typeface="+mn-ea"/>
              <a:cs typeface="+mn-cs"/>
            </a:endParaRPr>
          </a:p>
        </p:txBody>
      </p:sp>
      <p:graphicFrame>
        <p:nvGraphicFramePr>
          <p:cNvPr id="8" name="3 Gráfico"/>
          <p:cNvGraphicFramePr/>
          <p:nvPr>
            <p:extLst>
              <p:ext uri="{D42A27DB-BD31-4B8C-83A1-F6EECF244321}">
                <p14:modId xmlns:p14="http://schemas.microsoft.com/office/powerpoint/2010/main" val="1779520473"/>
              </p:ext>
            </p:extLst>
          </p:nvPr>
        </p:nvGraphicFramePr>
        <p:xfrm>
          <a:off x="1691950" y="1842795"/>
          <a:ext cx="8385111" cy="4306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7906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5">
            <a:extLst>
              <a:ext uri="{FF2B5EF4-FFF2-40B4-BE49-F238E27FC236}">
                <a16:creationId xmlns:a16="http://schemas.microsoft.com/office/drawing/2014/main" id="{3BB556DB-8C75-0BA1-BC87-2F7BC1EC7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9991" y="5816546"/>
            <a:ext cx="1435100" cy="72390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3A9733F-2AC8-42DA-27C8-996ACF6E6034}"/>
              </a:ext>
            </a:extLst>
          </p:cNvPr>
          <p:cNvSpPr txBox="1"/>
          <p:nvPr/>
        </p:nvSpPr>
        <p:spPr>
          <a:xfrm>
            <a:off x="15522504" y="2587084"/>
            <a:ext cx="184731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428271" y="5532165"/>
            <a:ext cx="6764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Total </a:t>
            </a:r>
            <a:r>
              <a:rPr kumimoji="0" lang="es-ES" sz="16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Hemocomponentes</a:t>
            </a:r>
            <a:r>
              <a:rPr kumimoji="0" lang="es-ES" sz="1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Entregados: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10,562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Total de Pacientes Beneficiados: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   5,529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7" name="4 Gráfico"/>
          <p:cNvGraphicFramePr/>
          <p:nvPr>
            <p:extLst>
              <p:ext uri="{D42A27DB-BD31-4B8C-83A1-F6EECF244321}">
                <p14:modId xmlns:p14="http://schemas.microsoft.com/office/powerpoint/2010/main" val="2911249680"/>
              </p:ext>
            </p:extLst>
          </p:nvPr>
        </p:nvGraphicFramePr>
        <p:xfrm>
          <a:off x="624322" y="1211719"/>
          <a:ext cx="10586261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36464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2">
            <a:extLst>
              <a:ext uri="{FF2B5EF4-FFF2-40B4-BE49-F238E27FC236}">
                <a16:creationId xmlns:a16="http://schemas.microsoft.com/office/drawing/2014/main" id="{50A7647A-3278-4610-A114-4B42B92C401A}"/>
              </a:ext>
            </a:extLst>
          </p:cNvPr>
          <p:cNvSpPr/>
          <p:nvPr/>
        </p:nvSpPr>
        <p:spPr>
          <a:xfrm flipH="1">
            <a:off x="-3" y="3273202"/>
            <a:ext cx="8597726" cy="1465054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División de Servicios Auxiliares de Diagnóstico y Tratamiento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C41B6B9-28AB-5F46-943B-DAD8B2E82338}"/>
              </a:ext>
            </a:extLst>
          </p:cNvPr>
          <p:cNvSpPr txBox="1"/>
          <p:nvPr/>
        </p:nvSpPr>
        <p:spPr>
          <a:xfrm>
            <a:off x="-97730" y="3770242"/>
            <a:ext cx="814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_tradnl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s-ES_tradnl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DEPARTAMENTO DE LABORATORIO </a:t>
            </a:r>
            <a:r>
              <a:rPr lang="es-ES_tradnl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DE PATOLOGÍA </a:t>
            </a:r>
            <a:r>
              <a:rPr kumimoji="0" lang="es-ES_tradnl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 CLÍNICA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31" y="30379"/>
            <a:ext cx="3496947" cy="232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18338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Laboratorio de Patología Clínica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6752792"/>
              </p:ext>
            </p:extLst>
          </p:nvPr>
        </p:nvGraphicFramePr>
        <p:xfrm>
          <a:off x="757676" y="1919090"/>
          <a:ext cx="4911604" cy="3509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2890384"/>
              </p:ext>
            </p:extLst>
          </p:nvPr>
        </p:nvGraphicFramePr>
        <p:xfrm>
          <a:off x="6161746" y="1919090"/>
          <a:ext cx="4572000" cy="3509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989656922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Laboratorio de Patología Clínica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1641470" y="4575048"/>
            <a:ext cx="3344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Estudios de Bacteriología y  Microbiología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(Matutino y Jornada Acumulada )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7563191" y="4517303"/>
            <a:ext cx="3344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Pacientes de Bacteriología y  Microbiología 2024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(vespertino)</a:t>
            </a: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8970567"/>
              </p:ext>
            </p:extLst>
          </p:nvPr>
        </p:nvGraphicFramePr>
        <p:xfrm>
          <a:off x="841108" y="1643514"/>
          <a:ext cx="55721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6819190"/>
              </p:ext>
            </p:extLst>
          </p:nvPr>
        </p:nvGraphicFramePr>
        <p:xfrm>
          <a:off x="6413233" y="1643514"/>
          <a:ext cx="5410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68489984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Laboratorio de Patología Clínica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9330139"/>
              </p:ext>
            </p:extLst>
          </p:nvPr>
        </p:nvGraphicFramePr>
        <p:xfrm>
          <a:off x="1697230" y="1309035"/>
          <a:ext cx="8492761" cy="3907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89236347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Laboratorio de Patología Clínica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681757"/>
              </p:ext>
            </p:extLst>
          </p:nvPr>
        </p:nvGraphicFramePr>
        <p:xfrm>
          <a:off x="237912" y="1533640"/>
          <a:ext cx="3872075" cy="3923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4589795"/>
              </p:ext>
            </p:extLst>
          </p:nvPr>
        </p:nvGraphicFramePr>
        <p:xfrm>
          <a:off x="4204753" y="1533640"/>
          <a:ext cx="3764965" cy="3923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6726640"/>
              </p:ext>
            </p:extLst>
          </p:nvPr>
        </p:nvGraphicFramePr>
        <p:xfrm>
          <a:off x="8064484" y="1533640"/>
          <a:ext cx="3764964" cy="3923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127337389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Laboratorio de Patología Clínica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6204207"/>
              </p:ext>
            </p:extLst>
          </p:nvPr>
        </p:nvGraphicFramePr>
        <p:xfrm>
          <a:off x="280186" y="1579777"/>
          <a:ext cx="5677852" cy="3916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2176133"/>
              </p:ext>
            </p:extLst>
          </p:nvPr>
        </p:nvGraphicFramePr>
        <p:xfrm>
          <a:off x="6085322" y="1579776"/>
          <a:ext cx="5821129" cy="3916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56758668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2">
            <a:extLst>
              <a:ext uri="{FF2B5EF4-FFF2-40B4-BE49-F238E27FC236}">
                <a16:creationId xmlns:a16="http://schemas.microsoft.com/office/drawing/2014/main" id="{50A7647A-3278-4610-A114-4B42B92C401A}"/>
              </a:ext>
            </a:extLst>
          </p:cNvPr>
          <p:cNvSpPr/>
          <p:nvPr/>
        </p:nvSpPr>
        <p:spPr>
          <a:xfrm flipH="1">
            <a:off x="-3" y="3668317"/>
            <a:ext cx="7619997" cy="1188691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20" y="473317"/>
            <a:ext cx="624879" cy="731832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61997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Unidad de Citogenética </a:t>
            </a:r>
            <a:endParaRPr kumimoji="0" lang="es-MX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C41B6B9-28AB-5F46-943B-DAD8B2E82338}"/>
              </a:ext>
            </a:extLst>
          </p:cNvPr>
          <p:cNvSpPr txBox="1"/>
          <p:nvPr/>
        </p:nvSpPr>
        <p:spPr>
          <a:xfrm>
            <a:off x="476333" y="3917572"/>
            <a:ext cx="6132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UNIDAD DE CITOGENÉTICA </a:t>
            </a: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endParaRPr kumimoji="0" lang="es-ES_tradnl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31" y="30379"/>
            <a:ext cx="3496947" cy="232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988084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Unidad de Citogenética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5459858"/>
              </p:ext>
            </p:extLst>
          </p:nvPr>
        </p:nvGraphicFramePr>
        <p:xfrm>
          <a:off x="683393" y="1511166"/>
          <a:ext cx="10799545" cy="4109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67650545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Unidad de Citogenética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9023077"/>
              </p:ext>
            </p:extLst>
          </p:nvPr>
        </p:nvGraphicFramePr>
        <p:xfrm>
          <a:off x="1424540" y="1472665"/>
          <a:ext cx="9317254" cy="4081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7709871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148FAC35-5CED-434B-5A6D-39D935FE4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A3A60CA1-7579-482C-7F35-A4885E29671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4E5FAF55-759F-740F-2DDA-02160CCDACC8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4CF0789C-3974-268A-99AC-A0668B28FD6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49ABE935-4EA4-37BD-32CC-58FA13BBE67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CF8E2EB-A542-17AD-B4E4-FDF6A26FD21A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Paramédicos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AFEB6918-39F3-E70F-057F-B290426B6DFA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572F0F-827C-0EB4-42B1-E71974AB94FF}"/>
              </a:ext>
            </a:extLst>
          </p:cNvPr>
          <p:cNvSpPr txBox="1"/>
          <p:nvPr/>
        </p:nvSpPr>
        <p:spPr>
          <a:xfrm>
            <a:off x="290660" y="3028890"/>
            <a:ext cx="6390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PRODUCTIVIDAD ANUAL 2024</a:t>
            </a:r>
          </a:p>
        </p:txBody>
      </p:sp>
    </p:spTree>
    <p:extLst>
      <p:ext uri="{BB962C8B-B14F-4D97-AF65-F5344CB8AC3E}">
        <p14:creationId xmlns:p14="http://schemas.microsoft.com/office/powerpoint/2010/main" val="3057925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2B61E823-E8C8-2BC6-42D1-8C4B1F400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CA428183-305E-5A70-35F9-4D6D16B107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0B316ABC-3E81-A98D-C325-C89D8574DA95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AE1BBC7F-59D5-248B-2902-4E7B3AB4C97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EF5B468B-45C6-AA0F-969E-65A6C0ECB5D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045A32B-301B-E3F4-BA6A-1FCE87338BA2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Paramédicos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6AC6DBD8-6D19-EB76-FE49-677142A37AC9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E2FE483-6646-3767-8E2D-F6ABA9D080CB}"/>
              </a:ext>
            </a:extLst>
          </p:cNvPr>
          <p:cNvSpPr txBox="1"/>
          <p:nvPr/>
        </p:nvSpPr>
        <p:spPr>
          <a:xfrm>
            <a:off x="290660" y="3028890"/>
            <a:ext cx="6390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ARCHIVO CLÍNICO 2024</a:t>
            </a:r>
          </a:p>
        </p:txBody>
      </p:sp>
    </p:spTree>
    <p:extLst>
      <p:ext uri="{BB962C8B-B14F-4D97-AF65-F5344CB8AC3E}">
        <p14:creationId xmlns:p14="http://schemas.microsoft.com/office/powerpoint/2010/main" val="29936249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E3A82-2524-3483-D04F-188778A58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B3C5D43-F2ED-F4FB-151D-B139E98C1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216664A-7602-A46C-A527-E789575E67A9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BCEF34CF-DD5E-3CC3-5F22-616DF3CABD06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Servicio de Archivo Clínico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C187701-A1F0-EEB5-5A4D-0C77884B9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0896A74-16B2-A58C-1452-7971F3296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2" name="2 Marcador de contenido">
            <a:extLst>
              <a:ext uri="{FF2B5EF4-FFF2-40B4-BE49-F238E27FC236}">
                <a16:creationId xmlns:a16="http://schemas.microsoft.com/office/drawing/2014/main" id="{04769809-6D7D-9E9E-4F02-8E496A545E4D}"/>
              </a:ext>
            </a:extLst>
          </p:cNvPr>
          <p:cNvSpPr txBox="1">
            <a:spLocks/>
          </p:cNvSpPr>
          <p:nvPr/>
        </p:nvSpPr>
        <p:spPr>
          <a:xfrm>
            <a:off x="698701" y="1872867"/>
            <a:ext cx="10855344" cy="190111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Fusión de Registros hospitalarios para pacientes con expedientes duplicados, avance 30%.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Actualización y visualización de etiqueta electrónica de expedientes depurados, avance 35%.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Depuración de expedientes clínicos año 2018 y </a:t>
            </a:r>
            <a:r>
              <a:rPr lang="es-MX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redepuraciones</a:t>
            </a: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2000 al 2011.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Reubicación de expedientes clínicos para mejoría de su disponibilidad.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Fortalecimiento del proceso de captura de CURP con lector QR</a:t>
            </a:r>
          </a:p>
          <a:p>
            <a:pPr>
              <a:buFont typeface="Wingdings" panose="05000000000000000000" pitchFamily="2" charset="2"/>
              <a:buChar char="ü"/>
            </a:pPr>
            <a:endParaRPr lang="es-MX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7DA0325A-09CB-0A5A-942B-6F60E9B43E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689114"/>
              </p:ext>
            </p:extLst>
          </p:nvPr>
        </p:nvGraphicFramePr>
        <p:xfrm>
          <a:off x="1517513" y="4030125"/>
          <a:ext cx="7576612" cy="1668388"/>
        </p:xfrm>
        <a:graphic>
          <a:graphicData uri="http://schemas.openxmlformats.org/drawingml/2006/table">
            <a:tbl>
              <a:tblPr/>
              <a:tblGrid>
                <a:gridCol w="5208715">
                  <a:extLst>
                    <a:ext uri="{9D8B030D-6E8A-4147-A177-3AD203B41FA5}">
                      <a16:colId xmlns:a16="http://schemas.microsoft.com/office/drawing/2014/main" val="1308021375"/>
                    </a:ext>
                  </a:extLst>
                </a:gridCol>
                <a:gridCol w="789299">
                  <a:extLst>
                    <a:ext uri="{9D8B030D-6E8A-4147-A177-3AD203B41FA5}">
                      <a16:colId xmlns:a16="http://schemas.microsoft.com/office/drawing/2014/main" val="1099986119"/>
                    </a:ext>
                  </a:extLst>
                </a:gridCol>
                <a:gridCol w="789299">
                  <a:extLst>
                    <a:ext uri="{9D8B030D-6E8A-4147-A177-3AD203B41FA5}">
                      <a16:colId xmlns:a16="http://schemas.microsoft.com/office/drawing/2014/main" val="1536098293"/>
                    </a:ext>
                  </a:extLst>
                </a:gridCol>
                <a:gridCol w="789299">
                  <a:extLst>
                    <a:ext uri="{9D8B030D-6E8A-4147-A177-3AD203B41FA5}">
                      <a16:colId xmlns:a16="http://schemas.microsoft.com/office/drawing/2014/main" val="574507486"/>
                    </a:ext>
                  </a:extLst>
                </a:gridCol>
              </a:tblGrid>
              <a:tr h="44882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6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Archivo Clínico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6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6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6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619358"/>
                  </a:ext>
                </a:extLst>
              </a:tr>
              <a:tr h="304891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Depuración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20,643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40,253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76,549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1440397"/>
                  </a:ext>
                </a:extLst>
              </a:tr>
              <a:tr h="304891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Registros de 1era vez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37,066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38,104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41,875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4836843"/>
                  </a:ext>
                </a:extLst>
              </a:tr>
              <a:tr h="30489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Expedientes enviados a los diferentes Servicios del Hospital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280,374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296,626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333,087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1712686"/>
                  </a:ext>
                </a:extLst>
              </a:tr>
              <a:tr h="304891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Registro de CURP con lectores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 9,730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21,000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3609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936488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D527D427-329F-E15E-1559-89EAA942E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E3B775A3-2F9D-00F7-FD8A-1D77CA5D6A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16C98C65-6C6C-AF26-73D6-97A888272D59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4B59F6AA-7D32-F9CB-3DC7-6B6100A418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B65BE466-0002-78DC-B470-E099F3AAABE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6589347-2698-707B-C223-FA12A2F4E718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Paramédicos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CA3FE3A2-6796-D77A-C01E-C2F1C51843C2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EADF6D-396A-201F-66C2-140B0B4EA36C}"/>
              </a:ext>
            </a:extLst>
          </p:cNvPr>
          <p:cNvSpPr txBox="1"/>
          <p:nvPr/>
        </p:nvSpPr>
        <p:spPr>
          <a:xfrm>
            <a:off x="214460" y="2736502"/>
            <a:ext cx="639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DEPARTAMENTO ENFERMERÍA 2024</a:t>
            </a:r>
          </a:p>
        </p:txBody>
      </p:sp>
    </p:spTree>
    <p:extLst>
      <p:ext uri="{BB962C8B-B14F-4D97-AF65-F5344CB8AC3E}">
        <p14:creationId xmlns:p14="http://schemas.microsoft.com/office/powerpoint/2010/main" val="9904151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456FD-5F13-DDA3-448C-8416AF7B0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D63A989-030D-08F6-7A9D-F85C63879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752FDC3-1AFB-B1D5-0395-E8586BCA5349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5D536849-0F88-A754-3205-5B6738468074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Enfermería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354590B-B909-67C3-6CA1-03898ED97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6BDE86F-82A8-74FC-75CE-38BC879C3A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2" name="2 CuadroTexto">
            <a:extLst>
              <a:ext uri="{FF2B5EF4-FFF2-40B4-BE49-F238E27FC236}">
                <a16:creationId xmlns:a16="http://schemas.microsoft.com/office/drawing/2014/main" id="{A9910906-8073-2296-7B23-FB5D01AD4765}"/>
              </a:ext>
            </a:extLst>
          </p:cNvPr>
          <p:cNvSpPr txBox="1"/>
          <p:nvPr/>
        </p:nvSpPr>
        <p:spPr>
          <a:xfrm>
            <a:off x="757676" y="1305341"/>
            <a:ext cx="10270036" cy="42473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2">
              <a:defRPr/>
            </a:pPr>
            <a:endParaRPr lang="es-MX" dirty="0">
              <a:solidFill>
                <a:schemeClr val="tx1">
                  <a:lumMod val="50000"/>
                  <a:lumOff val="50000"/>
                </a:schemeClr>
              </a:solidFill>
              <a:latin typeface="Kefa REGULAR"/>
            </a:endParaRPr>
          </a:p>
          <a:p>
            <a:pPr marL="0" lvl="2">
              <a:defRPr/>
            </a:pPr>
            <a:r>
              <a:rPr lang="es-MX" b="1" dirty="0">
                <a:solidFill>
                  <a:schemeClr val="tx1">
                    <a:lumMod val="65000"/>
                    <a:lumOff val="35000"/>
                  </a:schemeClr>
                </a:solidFill>
                <a:latin typeface="Kefa REGULAR"/>
              </a:rPr>
              <a:t>Departamento de Enfermería</a:t>
            </a:r>
          </a:p>
          <a:p>
            <a:pPr marL="0" lvl="2">
              <a:defRPr/>
            </a:pPr>
            <a:endParaRPr lang="es-MX" b="1" dirty="0">
              <a:solidFill>
                <a:schemeClr val="tx1">
                  <a:lumMod val="50000"/>
                  <a:lumOff val="50000"/>
                </a:schemeClr>
              </a:solidFill>
              <a:latin typeface="Kefa REGULAR"/>
            </a:endParaRP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Evaluación sistemática del Programa INDICAS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Organización del evento día de la enfermera en Enero 2024,de ambas unidad hospitalarias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Semana Cultural motivo Día de la Enfermería Internacional Mayo 2024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Organización en el XII Congreso Internacional de Enfermería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Curso para enfermería asignada al CIAOHP 155 asistentes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Curso taller de Supervisión 40 asistentes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Curso de inducción personal de nuevo ingreso 27 asistentes</a:t>
            </a:r>
            <a:endParaRPr lang="es-MX" b="1" dirty="0">
              <a:solidFill>
                <a:schemeClr val="tx1">
                  <a:lumMod val="50000"/>
                  <a:lumOff val="50000"/>
                </a:schemeClr>
              </a:solidFill>
              <a:latin typeface="Kefa REGULAR"/>
            </a:endParaRP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Curso "</a:t>
            </a:r>
            <a:r>
              <a:rPr lang="es-MX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Triage</a:t>
            </a: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 Obstétrico, Código  Mater y Equipo de  Respuesta  Inmediata Obstétrica " 180 asistentes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Curso </a:t>
            </a:r>
            <a:r>
              <a:rPr lang="es-MX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Nals</a:t>
            </a: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 (Reanimación Neonatal) 122 asistentes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Capacitaciones virtuales de 890 enfermeras y enfermeros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Capacitaciones presenciales de 350 enfermeras y enfermeros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271 Evaluaciones teórico practica al personal candidato de nuevo ingreso.</a:t>
            </a:r>
          </a:p>
        </p:txBody>
      </p:sp>
    </p:spTree>
    <p:extLst>
      <p:ext uri="{BB962C8B-B14F-4D97-AF65-F5344CB8AC3E}">
        <p14:creationId xmlns:p14="http://schemas.microsoft.com/office/powerpoint/2010/main" val="8618681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2D1EA-0AE8-9FEC-4178-A4DA1B874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F9F8080-09A5-3660-214D-792CD9A2D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C3296B08-D16B-A994-8379-04F1D2355F7E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F5BD8E01-7CBD-DDFF-A2DC-4FEBA94B3059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Enfermería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87AA9AF-15E9-DCD0-B2AC-EB0D23501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920D7A1-6DA7-0B18-3F9D-53F481EAE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2" name="2 CuadroTexto">
            <a:extLst>
              <a:ext uri="{FF2B5EF4-FFF2-40B4-BE49-F238E27FC236}">
                <a16:creationId xmlns:a16="http://schemas.microsoft.com/office/drawing/2014/main" id="{DDF9BF44-F28E-0986-42CE-9709568F2CEE}"/>
              </a:ext>
            </a:extLst>
          </p:cNvPr>
          <p:cNvSpPr txBox="1"/>
          <p:nvPr/>
        </p:nvSpPr>
        <p:spPr>
          <a:xfrm>
            <a:off x="936435" y="1420008"/>
            <a:ext cx="9810940" cy="39703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2">
              <a:defRPr/>
            </a:pPr>
            <a:endParaRPr lang="es-MX" dirty="0">
              <a:solidFill>
                <a:schemeClr val="tx1">
                  <a:lumMod val="50000"/>
                  <a:lumOff val="50000"/>
                </a:schemeClr>
              </a:solidFill>
              <a:latin typeface="Kefa REGULAR"/>
            </a:endParaRPr>
          </a:p>
          <a:p>
            <a:pPr marL="0" lvl="2">
              <a:defRPr/>
            </a:pPr>
            <a:r>
              <a:rPr lang="es-MX" b="1" dirty="0">
                <a:solidFill>
                  <a:schemeClr val="tx1">
                    <a:lumMod val="65000"/>
                    <a:lumOff val="35000"/>
                  </a:schemeClr>
                </a:solidFill>
                <a:latin typeface="Kefa REGULAR"/>
              </a:rPr>
              <a:t>Departamento de Enfermería</a:t>
            </a:r>
          </a:p>
          <a:p>
            <a:pPr marL="0" lvl="2">
              <a:defRPr/>
            </a:pPr>
            <a:endParaRPr lang="es-MX" b="1" dirty="0">
              <a:solidFill>
                <a:schemeClr val="tx1">
                  <a:lumMod val="65000"/>
                  <a:lumOff val="35000"/>
                </a:schemeClr>
              </a:solidFill>
              <a:latin typeface="Kefa REGULAR"/>
            </a:endParaRPr>
          </a:p>
          <a:p>
            <a:pPr marL="0" lvl="2">
              <a:defRPr/>
            </a:pPr>
            <a:endParaRPr lang="es-MX" b="1" dirty="0">
              <a:solidFill>
                <a:schemeClr val="tx1">
                  <a:lumMod val="65000"/>
                  <a:lumOff val="35000"/>
                </a:schemeClr>
              </a:solidFill>
              <a:latin typeface="Kefa REGULAR"/>
            </a:endParaRPr>
          </a:p>
          <a:p>
            <a:pPr marL="0" lvl="2">
              <a:defRPr/>
            </a:pPr>
            <a:endParaRPr lang="es-MX" b="1" dirty="0">
              <a:solidFill>
                <a:schemeClr val="tx1">
                  <a:lumMod val="50000"/>
                  <a:lumOff val="50000"/>
                </a:schemeClr>
              </a:solidFill>
              <a:latin typeface="Kefa REGULAR"/>
            </a:endParaRP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Participación en la semana cultural del prematuro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Curso taller Clínica de catéter central 10 asistentes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Participación activa en las campañas de detección de cáncer de mama y próstata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Revisión de carpetas electrónicas de los insumos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Actualización de la PAAD 2024 de material de curación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Implementación del área de Desinfección de Alto nivel en el piso 9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r>
              <a:rPr lang="es-MX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Participación en supervisiones estatales en diferentes unidades hospitalarias en el  Comando Interinstitucional de las Instituciones Publicas del Sistema Estatal de Salud</a:t>
            </a:r>
          </a:p>
          <a:p>
            <a:pPr marL="531813" lvl="2" indent="-265113">
              <a:buFont typeface="Wingdings" panose="05000000000000000000" pitchFamily="2" charset="2"/>
              <a:buChar char="ü"/>
              <a:defRPr/>
            </a:pPr>
            <a:endParaRPr lang="es-MX" dirty="0">
              <a:solidFill>
                <a:schemeClr val="tx1">
                  <a:lumMod val="50000"/>
                  <a:lumOff val="50000"/>
                </a:schemeClr>
              </a:solidFill>
              <a:latin typeface="Kef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687553888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B5895274-C4E5-FA54-649C-10D5A2EDF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776DEA5D-A8F5-827D-125A-CF148CE037C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9BCAFF64-CFB4-81AE-9D0E-32A6CFB628CB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2055D751-9860-5583-EA41-30CCA93920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C798F075-A766-AB8F-339D-51B108B4B68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4369772-70A4-A7EA-666F-2CC9E1FFB6DA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Farmacia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73396B49-19E2-29E2-6443-9ABCD5BFB1A5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7163D8F-7E09-6781-44DD-026B660A64E5}"/>
              </a:ext>
            </a:extLst>
          </p:cNvPr>
          <p:cNvSpPr txBox="1"/>
          <p:nvPr/>
        </p:nvSpPr>
        <p:spPr>
          <a:xfrm>
            <a:off x="214460" y="2736502"/>
            <a:ext cx="639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DEPARTAMENTO FARMACIA 2024</a:t>
            </a:r>
          </a:p>
        </p:txBody>
      </p:sp>
    </p:spTree>
    <p:extLst>
      <p:ext uri="{BB962C8B-B14F-4D97-AF65-F5344CB8AC3E}">
        <p14:creationId xmlns:p14="http://schemas.microsoft.com/office/powerpoint/2010/main" val="6353178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FE1FC-F003-79E4-45AB-B922D6445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D44B8DE-7DD2-CF42-BC46-B6D3E07E3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6AC9712-D15E-7864-A314-317400DAA181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10C1535E-10E3-72BF-1AF7-3E7F54209495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Farmacia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6721EFE-F5D5-8C30-8B6F-4BC1CD8E9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F8533EF-BE6C-624A-7A12-65824C8E2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2" name="Marcador de contenido 7">
            <a:extLst>
              <a:ext uri="{FF2B5EF4-FFF2-40B4-BE49-F238E27FC236}">
                <a16:creationId xmlns:a16="http://schemas.microsoft.com/office/drawing/2014/main" id="{4F68DCC7-0246-894A-2455-F4A5BB80B4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944983"/>
              </p:ext>
            </p:extLst>
          </p:nvPr>
        </p:nvGraphicFramePr>
        <p:xfrm>
          <a:off x="3429770" y="5146591"/>
          <a:ext cx="5001656" cy="996422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1679933">
                  <a:extLst>
                    <a:ext uri="{9D8B030D-6E8A-4147-A177-3AD203B41FA5}">
                      <a16:colId xmlns:a16="http://schemas.microsoft.com/office/drawing/2014/main" val="3651150920"/>
                    </a:ext>
                  </a:extLst>
                </a:gridCol>
                <a:gridCol w="1600416">
                  <a:extLst>
                    <a:ext uri="{9D8B030D-6E8A-4147-A177-3AD203B41FA5}">
                      <a16:colId xmlns:a16="http://schemas.microsoft.com/office/drawing/2014/main" val="186304409"/>
                    </a:ext>
                  </a:extLst>
                </a:gridCol>
                <a:gridCol w="1721307">
                  <a:extLst>
                    <a:ext uri="{9D8B030D-6E8A-4147-A177-3AD203B41FA5}">
                      <a16:colId xmlns:a16="http://schemas.microsoft.com/office/drawing/2014/main" val="1582829217"/>
                    </a:ext>
                  </a:extLst>
                </a:gridCol>
              </a:tblGrid>
              <a:tr h="48969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Trajan Pro" panose="02020502050506020301"/>
                        </a:rPr>
                        <a:t>Total de Claves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Trajan Pro" panose="02020502050506020301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Trajan Pro" panose="02020502050506020301"/>
                        </a:rPr>
                        <a:t>SAFE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Trajan Pro" panose="02020502050506020301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Trajan Pro" panose="02020502050506020301"/>
                        </a:rPr>
                        <a:t>Claves recibidas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Trajan Pro" panose="02020502050506020301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211781"/>
                  </a:ext>
                </a:extLst>
              </a:tr>
              <a:tr h="24953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Trajan Pro" panose="02020502050506020301"/>
                        </a:rPr>
                        <a:t>656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Trajan Pro" panose="02020502050506020301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rajan Pro" panose="02020502050506020301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Trajan Pro" panose="02020502050506020301"/>
                        </a:rPr>
                        <a:t>730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045654"/>
                  </a:ext>
                </a:extLst>
              </a:tr>
              <a:tr h="24953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rajan Pro" panose="02020502050506020301"/>
                        </a:rPr>
                        <a:t>$103,174,172.5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Trajan Pro" panose="02020502050506020301"/>
                          <a:ea typeface="+mn-ea"/>
                          <a:cs typeface="+mn-cs"/>
                        </a:rPr>
                        <a:t>$26,622,427.54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u="none" strike="noStrike" dirty="0">
                          <a:effectLst/>
                          <a:latin typeface="Trajan Pro" panose="02020502050506020301"/>
                        </a:rPr>
                        <a:t> $129,796,600.04             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Trajan Pro" panose="02020502050506020301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409354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2032EE64-BD59-1365-FC9A-4500EB74F3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426605"/>
              </p:ext>
            </p:extLst>
          </p:nvPr>
        </p:nvGraphicFramePr>
        <p:xfrm>
          <a:off x="3653632" y="3276039"/>
          <a:ext cx="4553932" cy="1512000"/>
        </p:xfrm>
        <a:graphic>
          <a:graphicData uri="http://schemas.openxmlformats.org/drawingml/2006/table">
            <a:tbl>
              <a:tblPr/>
              <a:tblGrid>
                <a:gridCol w="1279599">
                  <a:extLst>
                    <a:ext uri="{9D8B030D-6E8A-4147-A177-3AD203B41FA5}">
                      <a16:colId xmlns:a16="http://schemas.microsoft.com/office/drawing/2014/main" val="4274259821"/>
                    </a:ext>
                  </a:extLst>
                </a:gridCol>
                <a:gridCol w="1086371">
                  <a:extLst>
                    <a:ext uri="{9D8B030D-6E8A-4147-A177-3AD203B41FA5}">
                      <a16:colId xmlns:a16="http://schemas.microsoft.com/office/drawing/2014/main" val="3303917904"/>
                    </a:ext>
                  </a:extLst>
                </a:gridCol>
                <a:gridCol w="1206336">
                  <a:extLst>
                    <a:ext uri="{9D8B030D-6E8A-4147-A177-3AD203B41FA5}">
                      <a16:colId xmlns:a16="http://schemas.microsoft.com/office/drawing/2014/main" val="3632738385"/>
                    </a:ext>
                  </a:extLst>
                </a:gridCol>
                <a:gridCol w="981626">
                  <a:extLst>
                    <a:ext uri="{9D8B030D-6E8A-4147-A177-3AD203B41FA5}">
                      <a16:colId xmlns:a16="http://schemas.microsoft.com/office/drawing/2014/main" val="345038323"/>
                    </a:ext>
                  </a:extLst>
                </a:gridCol>
              </a:tblGrid>
              <a:tr h="25200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rajan Pro" panose="02020502050506020301"/>
                        </a:rPr>
                        <a:t>RENGLONES MEDICAMENTOS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58574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rajan Pro" panose="02020502050506020301"/>
                        </a:rPr>
                        <a:t>SOLICITADOS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rajan Pro" panose="02020502050506020301"/>
                        </a:rPr>
                        <a:t>LICITADOS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rajan Pro" panose="02020502050506020301"/>
                        </a:rPr>
                        <a:t>SURTIDOS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rajan Pro" panose="02020502050506020301"/>
                        </a:rPr>
                        <a:t>% SURTIDO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427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ajan Pro" panose="02020502050506020301"/>
                        </a:rPr>
                        <a:t>           1,202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ajan Pro" panose="02020502050506020301"/>
                        </a:rPr>
                        <a:t>        787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ajan Pro" panose="02020502050506020301"/>
                        </a:rPr>
                        <a:t>656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ajan Pro" panose="02020502050506020301"/>
                        </a:rPr>
                        <a:t> 54.58%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6282975"/>
                  </a:ext>
                </a:extLst>
              </a:tr>
              <a:tr h="25200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rajan Pro" panose="02020502050506020301"/>
                        </a:rPr>
                        <a:t>VOLUMEN MEDICAMENTOS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81222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rajan Pro" panose="02020502050506020301"/>
                        </a:rPr>
                        <a:t>SOLICITADO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rajan Pro" panose="02020502050506020301"/>
                        </a:rPr>
                        <a:t>LICITADO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rajan Pro" panose="02020502050506020301"/>
                        </a:rPr>
                        <a:t>SURTIDO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rajan Pro" panose="02020502050506020301"/>
                        </a:rPr>
                        <a:t>% SURTIDO</a:t>
                      </a:r>
                    </a:p>
                  </a:txBody>
                  <a:tcPr marL="5733" marR="5733" marT="5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06840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ajan Pro" panose="02020502050506020301"/>
                        </a:rPr>
                        <a:t>      2,848,833  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ajan Pro" panose="02020502050506020301"/>
                        </a:rPr>
                        <a:t>  1,547,959.6 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ajan Pro" panose="02020502050506020301"/>
                        </a:rPr>
                        <a:t>1,209,603.6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ajan Pro" panose="02020502050506020301"/>
                        </a:rPr>
                        <a:t>   42.46% </a:t>
                      </a:r>
                    </a:p>
                  </a:txBody>
                  <a:tcPr marL="5733" marR="5733" marT="57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9173146"/>
                  </a:ext>
                </a:extLst>
              </a:tr>
            </a:tbl>
          </a:graphicData>
        </a:graphic>
      </p:graphicFrame>
      <p:sp>
        <p:nvSpPr>
          <p:cNvPr id="13" name="2 CuadroTexto">
            <a:extLst>
              <a:ext uri="{FF2B5EF4-FFF2-40B4-BE49-F238E27FC236}">
                <a16:creationId xmlns:a16="http://schemas.microsoft.com/office/drawing/2014/main" id="{4D5EB5C1-8354-3E56-CD58-2891F93E866E}"/>
              </a:ext>
            </a:extLst>
          </p:cNvPr>
          <p:cNvSpPr txBox="1"/>
          <p:nvPr/>
        </p:nvSpPr>
        <p:spPr>
          <a:xfrm>
            <a:off x="757676" y="1613850"/>
            <a:ext cx="109444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2" indent="-285750">
              <a:buFont typeface="Wingdings" panose="05000000000000000000" pitchFamily="2" charset="2"/>
              <a:buChar char="ü"/>
              <a:defRPr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Kefa REGULAR"/>
              </a:rPr>
              <a:t>Cumplimiento del 100% en la evaluación del Comando </a:t>
            </a:r>
            <a:r>
              <a:rPr lang="es-MX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efa REGULAR"/>
              </a:rPr>
              <a:t>Insterinstitucional</a:t>
            </a: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Kefa REGULAR"/>
              </a:rPr>
              <a:t> a la Unidad de </a:t>
            </a:r>
            <a:r>
              <a:rPr lang="es-MX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efa REGULAR"/>
              </a:rPr>
              <a:t>Farmacovigilacia</a:t>
            </a:r>
            <a:endParaRPr lang="es-MX" sz="1600" dirty="0">
              <a:solidFill>
                <a:schemeClr val="tx1">
                  <a:lumMod val="65000"/>
                  <a:lumOff val="35000"/>
                </a:schemeClr>
              </a:solidFill>
              <a:latin typeface="Kefa REGULAR"/>
            </a:endParaRPr>
          </a:p>
          <a:p>
            <a:pPr marL="285750" lvl="2" indent="-285750">
              <a:buFont typeface="Wingdings" panose="05000000000000000000" pitchFamily="2" charset="2"/>
              <a:buChar char="ü"/>
              <a:defRPr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Kefa REGULAR"/>
              </a:rPr>
              <a:t>Reconocimiento de COPRISJAL a la UFV por “Destacada labor en las actividades de farmacovigilancia y compromiso con la seguridad del paciente”</a:t>
            </a:r>
          </a:p>
          <a:p>
            <a:pPr marL="285750" lvl="2" indent="-285750">
              <a:buFont typeface="Wingdings" panose="05000000000000000000" pitchFamily="2" charset="2"/>
              <a:buChar char="ü"/>
              <a:defRPr/>
            </a:pPr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Kefa REGULAR"/>
              </a:rPr>
              <a:t>Cobertura de plaza vacante del turno nocturno con la contratación de 1 persona</a:t>
            </a:r>
          </a:p>
          <a:p>
            <a:pPr marL="285750" lvl="2" indent="-285750">
              <a:buFont typeface="Wingdings" panose="05000000000000000000" pitchFamily="2" charset="2"/>
              <a:buChar char="ü"/>
              <a:defRPr/>
            </a:pPr>
            <a:endParaRPr lang="es-MX" sz="1600" dirty="0">
              <a:solidFill>
                <a:schemeClr val="tx1">
                  <a:lumMod val="65000"/>
                  <a:lumOff val="35000"/>
                </a:schemeClr>
              </a:solidFill>
              <a:latin typeface="Kefa REGULAR"/>
            </a:endParaRPr>
          </a:p>
        </p:txBody>
      </p:sp>
      <p:sp>
        <p:nvSpPr>
          <p:cNvPr id="15" name="Google Shape;114;p2">
            <a:extLst>
              <a:ext uri="{FF2B5EF4-FFF2-40B4-BE49-F238E27FC236}">
                <a16:creationId xmlns:a16="http://schemas.microsoft.com/office/drawing/2014/main" id="{AE6BD0DD-95EA-0E2F-623B-9221EC957A91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Departamento de Farmacia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4072219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7DD626D8-953D-11C9-A575-785F6FEB0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99E3DBF4-C8A4-9C79-5C73-4E6686CB819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6EAC80F4-5EF3-0060-06B9-36B7D336D8A9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37000898-C7FC-3723-BE8E-D05EA2C19B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97CE75B2-0AF1-1FA9-61F1-54A8FCEBA95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A3C84C0-48F4-DE7D-C2BB-ADF13B39B467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Paramédicos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6CA29CF4-78BE-F140-9E69-44EB5538FF27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804488-913B-39FD-B198-3246C60D03C3}"/>
              </a:ext>
            </a:extLst>
          </p:cNvPr>
          <p:cNvSpPr txBox="1"/>
          <p:nvPr/>
        </p:nvSpPr>
        <p:spPr>
          <a:xfrm>
            <a:off x="214460" y="2736502"/>
            <a:ext cx="639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DEPARTAMENTO DE NUTRICIÓN Y DIETÉTICA 2024</a:t>
            </a:r>
          </a:p>
        </p:txBody>
      </p:sp>
    </p:spTree>
    <p:extLst>
      <p:ext uri="{BB962C8B-B14F-4D97-AF65-F5344CB8AC3E}">
        <p14:creationId xmlns:p14="http://schemas.microsoft.com/office/powerpoint/2010/main" val="2320547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0DFE4-B762-D86E-392C-4587BCA4C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AE10B31-89FD-28B7-A034-A0D962116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EF31F77-AA30-9DDA-0B9A-8148E01C919E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47B6E5DE-1BCC-B052-8523-C07F8F21CD90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Nutrición y Dietética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4502A7A6-AEDB-E5D6-8E2C-67AC706CD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C01D9F7-97E8-3B1B-6792-5232845D0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2" name="2 CuadroTexto">
            <a:extLst>
              <a:ext uri="{FF2B5EF4-FFF2-40B4-BE49-F238E27FC236}">
                <a16:creationId xmlns:a16="http://schemas.microsoft.com/office/drawing/2014/main" id="{D997199B-5DF2-E314-E9EF-CD3677A6AA95}"/>
              </a:ext>
            </a:extLst>
          </p:cNvPr>
          <p:cNvSpPr txBox="1"/>
          <p:nvPr/>
        </p:nvSpPr>
        <p:spPr>
          <a:xfrm>
            <a:off x="521465" y="1303236"/>
            <a:ext cx="10557239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0" lvl="1" indent="-285750">
              <a:buFont typeface="Wingdings" panose="05000000000000000000" pitchFamily="2" charset="2"/>
              <a:buChar char="ü"/>
              <a:defRPr/>
            </a:pP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Funcionamiento de la Máquina </a:t>
            </a:r>
            <a:r>
              <a:rPr lang="es-MX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Termodesinfectora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 de Banco de leche que se tenia sin funcionamiento desde su adquisición hace aproximadamente 9 años.</a:t>
            </a:r>
          </a:p>
          <a:p>
            <a:pPr marL="95250" lvl="1" indent="-285750">
              <a:buFont typeface="Wingdings" panose="05000000000000000000" pitchFamily="2" charset="2"/>
              <a:buChar char="ü"/>
              <a:defRPr/>
            </a:pP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Se implementa base de datos de consumo de fórmulas lácteas con fines epidemiológicos y de seguridad alimentaria</a:t>
            </a:r>
          </a:p>
          <a:p>
            <a:pPr marL="95250" lvl="1" indent="-285750">
              <a:buFont typeface="Wingdings" panose="05000000000000000000" pitchFamily="2" charset="2"/>
              <a:buChar char="ü"/>
              <a:defRPr/>
            </a:pP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Estrategias de optimización del recurso específicamente en las formulas lácteas.</a:t>
            </a:r>
          </a:p>
          <a:p>
            <a:pPr marL="95250" lvl="1" indent="-285750">
              <a:buFont typeface="Wingdings" panose="05000000000000000000" pitchFamily="2" charset="2"/>
              <a:buChar char="ü"/>
              <a:defRPr/>
            </a:pP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Entrega de turno en el área de Banco de leche, la cual anteriormente no existía.</a:t>
            </a:r>
          </a:p>
          <a:p>
            <a:pPr marL="95250" lvl="1" indent="-285750">
              <a:buFont typeface="Wingdings" panose="05000000000000000000" pitchFamily="2" charset="2"/>
              <a:buChar char="ü"/>
              <a:defRPr/>
            </a:pP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Se implemento un proyecto de valores laborales con actividades recreativas mensuales en todos los turnos para mejorar el clima laboral.</a:t>
            </a:r>
          </a:p>
          <a:p>
            <a:pPr marL="95250" lvl="1" indent="-285750">
              <a:buFont typeface="Wingdings" panose="05000000000000000000" pitchFamily="2" charset="2"/>
              <a:buChar char="ü"/>
              <a:defRPr/>
            </a:pP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Actualización del Recetario de Cocina.</a:t>
            </a:r>
          </a:p>
          <a:p>
            <a:pPr marL="95250" lvl="1" indent="-285750">
              <a:buFont typeface="Wingdings" panose="05000000000000000000" pitchFamily="2" charset="2"/>
              <a:buChar char="ü"/>
              <a:defRPr/>
            </a:pP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Se mejoró la presentación de los cubiertos que se ofrecen a los comensales del comedor.</a:t>
            </a:r>
          </a:p>
          <a:p>
            <a:pPr marL="95250" lvl="1" indent="-285750">
              <a:buFont typeface="Wingdings" panose="05000000000000000000" pitchFamily="2" charset="2"/>
              <a:buChar char="ü"/>
              <a:defRPr/>
            </a:pP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Gestión de capacitaciones a personal de dietología sobre los siguientes temas: herramientas para prevenir riesgos psicosociales en el ámbito laboral, técnicas culinarias innovadoras sobre preparación de alimentos, manejo de estrés, lavado de manos y precauciones de aislamiento.</a:t>
            </a:r>
          </a:p>
          <a:p>
            <a:pPr marL="95250" lvl="1" indent="-285750">
              <a:buFont typeface="Wingdings" panose="05000000000000000000" pitchFamily="2" charset="2"/>
              <a:buChar char="ü"/>
              <a:defRPr/>
            </a:pP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Incorporación de personal de Dietología a la Unidad de Cirugía Bariátrica y Metabólica en la consulta externa.</a:t>
            </a:r>
          </a:p>
          <a:p>
            <a:pPr marL="95250" lvl="1" indent="-285750">
              <a:buFont typeface="Wingdings" panose="05000000000000000000" pitchFamily="2" charset="2"/>
              <a:buChar char="ü"/>
              <a:defRPr/>
            </a:pP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Monitoreo continuo al azar al personal sobre técnica de lavado de manos y la aplicación de gel </a:t>
            </a:r>
            <a:r>
              <a:rPr lang="es-MX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antibacterial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 entre paciente y paciente con registro en bitácora.</a:t>
            </a:r>
          </a:p>
          <a:p>
            <a:pPr marL="95250" lvl="1" indent="-285750">
              <a:buFont typeface="Wingdings" panose="05000000000000000000" pitchFamily="2" charset="2"/>
              <a:buChar char="ü"/>
              <a:defRPr/>
            </a:pP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Concurso de Snacks Saludables con motivo del día de la alimentación con el Lema “Derecho a los alimentos para una vida y un futuro mejor” logrando un impacto positivo en toda la Unidad Hospitalaria.</a:t>
            </a:r>
          </a:p>
          <a:p>
            <a:pPr marL="95250" lvl="1" indent="-285750">
              <a:buFont typeface="Wingdings" panose="05000000000000000000" pitchFamily="2" charset="2"/>
              <a:buChar char="ü"/>
              <a:defRPr/>
            </a:pP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Conclusión de Proyecto Médico </a:t>
            </a:r>
            <a:r>
              <a:rPr lang="es-MX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Médico</a:t>
            </a:r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Kefa REGULAR"/>
              </a:rPr>
              <a:t> Arquitectónico del Proyecto del Departamento de Nutrición y Dietética del Nuevo Hospital Civil de Guadalajara en coordinación con COPLADE</a:t>
            </a:r>
          </a:p>
        </p:txBody>
      </p:sp>
    </p:spTree>
    <p:extLst>
      <p:ext uri="{BB962C8B-B14F-4D97-AF65-F5344CB8AC3E}">
        <p14:creationId xmlns:p14="http://schemas.microsoft.com/office/powerpoint/2010/main" val="1004262220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F1DC0-C699-FA2A-40DC-274E7C08D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D753E70-B482-54A5-7D4E-27D0C14CE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DEDA4FF-41DD-5A6C-311E-48322C6CBEE7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FE3A0514-D532-3E4E-3A6B-09F5C8689056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Nutrición y Dietética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1F66706-295A-376A-9853-461DABA03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62C3636-8342-F0FE-19A5-2DB40E36C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8478AAF-27EE-4127-26E5-3B6A4BF239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064496"/>
              </p:ext>
            </p:extLst>
          </p:nvPr>
        </p:nvGraphicFramePr>
        <p:xfrm>
          <a:off x="1867520" y="3059801"/>
          <a:ext cx="7150100" cy="1409111"/>
        </p:xfrm>
        <a:graphic>
          <a:graphicData uri="http://schemas.openxmlformats.org/drawingml/2006/table">
            <a:tbl>
              <a:tblPr/>
              <a:tblGrid>
                <a:gridCol w="3035300">
                  <a:extLst>
                    <a:ext uri="{9D8B030D-6E8A-4147-A177-3AD203B41FA5}">
                      <a16:colId xmlns:a16="http://schemas.microsoft.com/office/drawing/2014/main" val="284312588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81505417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3705609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95923708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99231139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84487214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400234794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Nutrición y Dietética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666638"/>
                  </a:ext>
                </a:extLst>
              </a:tr>
              <a:tr h="329611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Raciones de Comida pacientes hospitalizados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560,006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327,279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193,192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237,728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278,242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287,913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22342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Raciones de Comida Personal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259,908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259,236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179,858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201,010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195,979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180,897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033767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Tomas Banco de Leche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237,559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203,798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264,435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334,105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400" b="0" i="0" u="none" strike="noStrike">
                          <a:solidFill>
                            <a:srgbClr val="595959"/>
                          </a:solidFill>
                          <a:effectLst/>
                          <a:latin typeface="Arial Narrow" panose="020B0606020202030204" pitchFamily="34" charset="0"/>
                        </a:rPr>
                        <a:t>324,229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413,176 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84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5955283"/>
      </p:ext>
    </p:extLst>
  </p:cSld>
  <p:clrMapOvr>
    <a:masterClrMapping/>
  </p:clrMapOvr>
  <p:transition spd="slow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DBC88637-9CCB-7C0F-CB1B-7C902D1F1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3343A5C6-6AF6-CC14-C91B-DACC15A5BC0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D8A0D692-3E59-C1D0-0A0B-3432616AFBAC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DEB5DF5E-820F-53F8-198D-0058C334224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8BD7CCCE-33DF-6E50-C147-7F5E9072623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D0923D8-2B0C-32AE-929B-A52F2AC58540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Paramédicos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9AA6D198-DB2D-A542-D7CC-3E095FA6817C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18AD294-05B3-A5F1-8D43-69333D56BD03}"/>
              </a:ext>
            </a:extLst>
          </p:cNvPr>
          <p:cNvSpPr txBox="1"/>
          <p:nvPr/>
        </p:nvSpPr>
        <p:spPr>
          <a:xfrm>
            <a:off x="290660" y="3028890"/>
            <a:ext cx="6390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ODONTOLOGÍA 2024</a:t>
            </a:r>
            <a:endParaRPr lang="es-MX" sz="2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6155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C203D-7BF0-FA6E-61AF-1CCB7401F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CBD640F-A438-B4D9-70EE-E17814A83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674F3FC0-2AE4-92BB-B569-91C5338663AF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271A0AF2-4FBA-35A4-8244-FDADE3115729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Servicio de Odontología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1A16A9B-65BC-858B-D7D3-319CDC0D6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68B0E32-3C91-9C16-6028-90161612A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ABF7804-919C-F62F-A755-FAF6A9B3D758}"/>
              </a:ext>
            </a:extLst>
          </p:cNvPr>
          <p:cNvSpPr txBox="1"/>
          <p:nvPr/>
        </p:nvSpPr>
        <p:spPr>
          <a:xfrm>
            <a:off x="757676" y="1790209"/>
            <a:ext cx="95543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Incorporación de unidad dental portátil.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Incorporación de medio audiovisual en consultorio de Odontopediatría.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Incorporación de equipo de aire acondicionado en consultorio de Odontopediatría.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Incorporación de nuevo personal becario a las áreas de Odontopediatría.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Conclusión del Proyecto Médico Arquitectónico  Servicio de Odontología.</a:t>
            </a:r>
          </a:p>
        </p:txBody>
      </p:sp>
      <p:graphicFrame>
        <p:nvGraphicFramePr>
          <p:cNvPr id="8" name="11 Tabla">
            <a:extLst>
              <a:ext uri="{FF2B5EF4-FFF2-40B4-BE49-F238E27FC236}">
                <a16:creationId xmlns:a16="http://schemas.microsoft.com/office/drawing/2014/main" id="{C74C0B25-A2D6-EC32-501B-14F7910F65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270671"/>
              </p:ext>
            </p:extLst>
          </p:nvPr>
        </p:nvGraphicFramePr>
        <p:xfrm>
          <a:off x="2856901" y="3958611"/>
          <a:ext cx="6705279" cy="980906"/>
        </p:xfrm>
        <a:graphic>
          <a:graphicData uri="http://schemas.openxmlformats.org/drawingml/2006/table">
            <a:tbl>
              <a:tblPr/>
              <a:tblGrid>
                <a:gridCol w="2414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5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5073">
                  <a:extLst>
                    <a:ext uri="{9D8B030D-6E8A-4147-A177-3AD203B41FA5}">
                      <a16:colId xmlns:a16="http://schemas.microsoft.com/office/drawing/2014/main" val="528885044"/>
                    </a:ext>
                  </a:extLst>
                </a:gridCol>
                <a:gridCol w="715073">
                  <a:extLst>
                    <a:ext uri="{9D8B030D-6E8A-4147-A177-3AD203B41FA5}">
                      <a16:colId xmlns:a16="http://schemas.microsoft.com/office/drawing/2014/main" val="1890516415"/>
                    </a:ext>
                  </a:extLst>
                </a:gridCol>
                <a:gridCol w="715073">
                  <a:extLst>
                    <a:ext uri="{9D8B030D-6E8A-4147-A177-3AD203B41FA5}">
                      <a16:colId xmlns:a16="http://schemas.microsoft.com/office/drawing/2014/main" val="2777102527"/>
                    </a:ext>
                  </a:extLst>
                </a:gridCol>
                <a:gridCol w="715073">
                  <a:extLst>
                    <a:ext uri="{9D8B030D-6E8A-4147-A177-3AD203B41FA5}">
                      <a16:colId xmlns:a16="http://schemas.microsoft.com/office/drawing/2014/main" val="3649186386"/>
                    </a:ext>
                  </a:extLst>
                </a:gridCol>
              </a:tblGrid>
              <a:tr h="2271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Odontología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MX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2019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2024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371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Consultas Otorgadas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5,979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1,189</a:t>
                      </a:r>
                      <a:endParaRPr lang="es-MX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1,792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2,734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3,387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4,594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385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Procedimientos</a:t>
                      </a:r>
                      <a:r>
                        <a:rPr lang="es-MX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Realizados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26,236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7,653</a:t>
                      </a:r>
                      <a:endParaRPr lang="es-MX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10,633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28,842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33,467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47,511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3222514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084A869D-E121-D5BB-8990-6C1FA6393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17DB6DEC-E8F1-0C9F-8D8A-DF7831F952B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2D4D1F72-00E7-FE22-DDA2-63E62CB194AD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BB7967B2-F91A-35D1-0B58-000BC0932C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DDF99B8D-1AC5-5152-9953-692EF20C75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C0F2937-F069-3906-64E5-35BF4B5BD077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Paramédicos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734E8584-4620-863D-885A-8CD57389B5E0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BB64404-978F-28EE-7673-43241EBE83D1}"/>
              </a:ext>
            </a:extLst>
          </p:cNvPr>
          <p:cNvSpPr txBox="1"/>
          <p:nvPr/>
        </p:nvSpPr>
        <p:spPr>
          <a:xfrm>
            <a:off x="214460" y="2736502"/>
            <a:ext cx="639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SERVICIO DE PSICOLOGÍA 2024</a:t>
            </a:r>
          </a:p>
        </p:txBody>
      </p:sp>
    </p:spTree>
    <p:extLst>
      <p:ext uri="{BB962C8B-B14F-4D97-AF65-F5344CB8AC3E}">
        <p14:creationId xmlns:p14="http://schemas.microsoft.com/office/powerpoint/2010/main" val="19448569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C0C70-DBD9-E548-1B5F-17D73C800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D969AA2-9CC2-F7E1-CF5F-609220AB0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DD04034-8651-1417-EC1C-E019BB96CA6C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E230B49-1854-0B8D-8971-5D82665FB976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Servicio de Psicología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25F5F3C-E5C4-8B7E-51C3-A4561840A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D147FAE-BEE5-48B3-2991-3A176FA59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2" name="5 Tabla">
            <a:extLst>
              <a:ext uri="{FF2B5EF4-FFF2-40B4-BE49-F238E27FC236}">
                <a16:creationId xmlns:a16="http://schemas.microsoft.com/office/drawing/2014/main" id="{35439FF3-C6ED-931B-B2B3-CE1286F442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198213"/>
              </p:ext>
            </p:extLst>
          </p:nvPr>
        </p:nvGraphicFramePr>
        <p:xfrm>
          <a:off x="2539979" y="4688211"/>
          <a:ext cx="5663316" cy="1316783"/>
        </p:xfrm>
        <a:graphic>
          <a:graphicData uri="http://schemas.openxmlformats.org/drawingml/2006/table">
            <a:tbl>
              <a:tblPr/>
              <a:tblGrid>
                <a:gridCol w="1317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4363">
                  <a:extLst>
                    <a:ext uri="{9D8B030D-6E8A-4147-A177-3AD203B41FA5}">
                      <a16:colId xmlns:a16="http://schemas.microsoft.com/office/drawing/2014/main" val="3685175371"/>
                    </a:ext>
                  </a:extLst>
                </a:gridCol>
                <a:gridCol w="724363">
                  <a:extLst>
                    <a:ext uri="{9D8B030D-6E8A-4147-A177-3AD203B41FA5}">
                      <a16:colId xmlns:a16="http://schemas.microsoft.com/office/drawing/2014/main" val="2688363680"/>
                    </a:ext>
                  </a:extLst>
                </a:gridCol>
                <a:gridCol w="724363">
                  <a:extLst>
                    <a:ext uri="{9D8B030D-6E8A-4147-A177-3AD203B41FA5}">
                      <a16:colId xmlns:a16="http://schemas.microsoft.com/office/drawing/2014/main" val="2635786004"/>
                    </a:ext>
                  </a:extLst>
                </a:gridCol>
                <a:gridCol w="724363">
                  <a:extLst>
                    <a:ext uri="{9D8B030D-6E8A-4147-A177-3AD203B41FA5}">
                      <a16:colId xmlns:a16="http://schemas.microsoft.com/office/drawing/2014/main" val="1131298134"/>
                    </a:ext>
                  </a:extLst>
                </a:gridCol>
              </a:tblGrid>
              <a:tr h="2271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Psicología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t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2019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b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2024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6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Consultas Externas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7,037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es-US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399</a:t>
                      </a:r>
                      <a:endParaRPr lang="es-MX" sz="14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1,792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5,047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6,894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7,041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Interconsultas 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10,586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4,240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4,840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5,291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6,735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6,950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347033"/>
                  </a:ext>
                </a:extLst>
              </a:tr>
              <a:tr h="355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Ludoterapia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MX" sz="14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MX" sz="14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MX" sz="14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2,385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2,138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3,483</a:t>
                      </a:r>
                    </a:p>
                  </a:txBody>
                  <a:tcPr marL="6830" marR="6830" marT="68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938210"/>
                  </a:ext>
                </a:extLst>
              </a:tr>
            </a:tbl>
          </a:graphicData>
        </a:graphic>
      </p:graphicFrame>
      <p:sp>
        <p:nvSpPr>
          <p:cNvPr id="3" name="2 CuadroTexto">
            <a:extLst>
              <a:ext uri="{FF2B5EF4-FFF2-40B4-BE49-F238E27FC236}">
                <a16:creationId xmlns:a16="http://schemas.microsoft.com/office/drawing/2014/main" id="{3BB017EA-2ED4-CB29-7CF1-C2A35DCD5BFD}"/>
              </a:ext>
            </a:extLst>
          </p:cNvPr>
          <p:cNvSpPr txBox="1"/>
          <p:nvPr/>
        </p:nvSpPr>
        <p:spPr>
          <a:xfrm>
            <a:off x="979005" y="1354150"/>
            <a:ext cx="10646086" cy="3111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r>
              <a:rPr lang="es-MX" dirty="0"/>
              <a:t>Implementación del periódico mural, en donde mes con mes se abordaron temas relacionados a la salud mental.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r>
              <a:rPr lang="es-MX" dirty="0"/>
              <a:t>Implementación de las sesiones mensuales “Salud mental para llevar” dirigido al personal que labora en HCG.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r>
              <a:rPr lang="es-MX" dirty="0"/>
              <a:t>Jornadas de prevención y promoción en salud mental: Día de la mujer, Día Mundial para la toma de conciencia del maltrato al adulto mayor, Día Mundial de la salud mental.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r>
              <a:rPr lang="es-MX" dirty="0"/>
              <a:t>Concurso de fotografía en el marco del Día Mundial de la Salud Mental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r>
              <a:rPr lang="es-MX" dirty="0"/>
              <a:t>Participación en el curso de inducción para el personal de pregrado de nuevo ingreso.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r>
              <a:rPr lang="es-MX" dirty="0"/>
              <a:t>Continuidad del grupo de apoyo a pacientes con VIH, y creación del grupo de apoyo a pacientes con dolor crónico.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s-MX" dirty="0">
              <a:solidFill>
                <a:schemeClr val="tx1">
                  <a:lumMod val="50000"/>
                  <a:lumOff val="50000"/>
                </a:schemeClr>
              </a:solidFill>
              <a:latin typeface="Kef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739342537"/>
      </p:ext>
    </p:extLst>
  </p:cSld>
  <p:clrMapOvr>
    <a:masterClrMapping/>
  </p:clrMapOvr>
  <p:transition spd="slow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67616F39-F2B6-D54A-D596-9E649700A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ADB92DCC-5E99-FAA3-168F-88A1C2CDBC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0ACEC6DA-C938-D701-CBED-1B39902E2FB2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47D30D0F-0145-8AFE-DCAB-60E948A966A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698D31BD-F2FE-301F-011B-CFE3CA5F73C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34F942F-33D5-58D3-19A5-0DF690CD4120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Paramédicos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16BDF09E-E764-917F-2D9C-202B06F8B9C9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FD4EC0B-934E-C593-114D-F943F5758F32}"/>
              </a:ext>
            </a:extLst>
          </p:cNvPr>
          <p:cNvSpPr txBox="1"/>
          <p:nvPr/>
        </p:nvSpPr>
        <p:spPr>
          <a:xfrm>
            <a:off x="214460" y="2736502"/>
            <a:ext cx="639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DEPARTAMENTO DE TRABAJO SOCIAL 2024</a:t>
            </a:r>
          </a:p>
        </p:txBody>
      </p:sp>
    </p:spTree>
    <p:extLst>
      <p:ext uri="{BB962C8B-B14F-4D97-AF65-F5344CB8AC3E}">
        <p14:creationId xmlns:p14="http://schemas.microsoft.com/office/powerpoint/2010/main" val="14163876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74F93-38CF-1D96-01C1-511EAE007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90BDCA1-6476-E1E5-A800-4A498FAAC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7A5E70D5-4589-4E71-AA84-3CB1300FE756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AF596FB2-39DE-BA1E-4324-196C80374DB3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Trabajo Social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689F088-B57E-09C2-D637-35E9C4BE9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B6C6099-36DA-3654-2C76-971AB0F0A1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11ED260-4877-8C2D-4A96-4EEB5EF9FB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669766"/>
              </p:ext>
            </p:extLst>
          </p:nvPr>
        </p:nvGraphicFramePr>
        <p:xfrm>
          <a:off x="1729570" y="2062031"/>
          <a:ext cx="8732857" cy="2733938"/>
        </p:xfrm>
        <a:graphic>
          <a:graphicData uri="http://schemas.openxmlformats.org/drawingml/2006/table">
            <a:tbl>
              <a:tblPr/>
              <a:tblGrid>
                <a:gridCol w="7281760">
                  <a:extLst>
                    <a:ext uri="{9D8B030D-6E8A-4147-A177-3AD203B41FA5}">
                      <a16:colId xmlns:a16="http://schemas.microsoft.com/office/drawing/2014/main" val="2707532657"/>
                    </a:ext>
                  </a:extLst>
                </a:gridCol>
                <a:gridCol w="463121">
                  <a:extLst>
                    <a:ext uri="{9D8B030D-6E8A-4147-A177-3AD203B41FA5}">
                      <a16:colId xmlns:a16="http://schemas.microsoft.com/office/drawing/2014/main" val="74709319"/>
                    </a:ext>
                  </a:extLst>
                </a:gridCol>
                <a:gridCol w="493988">
                  <a:extLst>
                    <a:ext uri="{9D8B030D-6E8A-4147-A177-3AD203B41FA5}">
                      <a16:colId xmlns:a16="http://schemas.microsoft.com/office/drawing/2014/main" val="2985762679"/>
                    </a:ext>
                  </a:extLst>
                </a:gridCol>
                <a:gridCol w="493988">
                  <a:extLst>
                    <a:ext uri="{9D8B030D-6E8A-4147-A177-3AD203B41FA5}">
                      <a16:colId xmlns:a16="http://schemas.microsoft.com/office/drawing/2014/main" val="3916927503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 ACTIVIDAD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4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915198"/>
                  </a:ext>
                </a:extLst>
              </a:tr>
              <a:tr h="31495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Pacientes </a:t>
                      </a:r>
                      <a:r>
                        <a:rPr lang="es-MX" sz="1400" b="0" i="0" u="none" strike="noStrike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contrareferidos</a:t>
                      </a:r>
                      <a:endParaRPr lang="es-MX" sz="14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3,031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3,147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3012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4033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Intervenciones del Programa </a:t>
                      </a:r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integral al adulto mayor con maltrato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MX" sz="1400" b="0" i="0" u="none" strike="noStrike" kern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MX" sz="14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85698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Implementación del programa </a:t>
                      </a:r>
                      <a:r>
                        <a:rPr lang="es-MX" sz="1400" b="1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“El que cuida también se cuida” Sesiones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MX" sz="14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MX" sz="14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70223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Implementación del Programa </a:t>
                      </a:r>
                      <a:r>
                        <a:rPr lang="es-MX" sz="1400" b="1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“Vivir en Plenitud”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MX" sz="14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MX" sz="14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4326766"/>
                  </a:ext>
                </a:extLst>
              </a:tr>
              <a:tr h="22823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Pacientes con Denuncia presentada a Fiscalía del Estado de Jalisco para seguimiento de su caso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MX" sz="14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035781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Participación en la campaña de Prevención de Cáncer de mama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925221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Participación en la campaña de Prevención de Cáncer de próstata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039937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Incorporación de Nuevos Grupos Voluntarios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7796018"/>
                  </a:ext>
                </a:extLst>
              </a:tr>
              <a:tr h="16080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Coordinación y colaboración en conjunto con Asociaciones civiles para la atención de casos emergentes de pacientes.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 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233001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Atención y seguimiento de visitas de grupos voluntarios para realizar actividades de acompañamiento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76326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7F2C351-7739-3B4E-7049-7C1634C403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263876"/>
              </p:ext>
            </p:extLst>
          </p:nvPr>
        </p:nvGraphicFramePr>
        <p:xfrm>
          <a:off x="2815909" y="5341643"/>
          <a:ext cx="6560181" cy="878840"/>
        </p:xfrm>
        <a:graphic>
          <a:graphicData uri="http://schemas.openxmlformats.org/drawingml/2006/table">
            <a:tbl>
              <a:tblPr/>
              <a:tblGrid>
                <a:gridCol w="4678299">
                  <a:extLst>
                    <a:ext uri="{9D8B030D-6E8A-4147-A177-3AD203B41FA5}">
                      <a16:colId xmlns:a16="http://schemas.microsoft.com/office/drawing/2014/main" val="21165154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478146899"/>
                    </a:ext>
                  </a:extLst>
                </a:gridCol>
                <a:gridCol w="1119882">
                  <a:extLst>
                    <a:ext uri="{9D8B030D-6E8A-4147-A177-3AD203B41FA5}">
                      <a16:colId xmlns:a16="http://schemas.microsoft.com/office/drawing/2014/main" val="598152547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r>
                        <a:rPr lang="es-MX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ACTIVIDADES DE ENSEÑANZA Y CAPACITACION 2024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SESIONES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ASISTENTES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6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6212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Programa Académico de Enseñanza para personal Operativo y Becario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1752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11688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Sesiones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171463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Conferencias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4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0661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1205442"/>
      </p:ext>
    </p:extLst>
  </p:cSld>
  <p:clrMapOvr>
    <a:masterClrMapping/>
  </p:clrMapOvr>
  <p:transition spd="slow">
    <p:push dir="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pSp>
        <p:nvGrpSpPr>
          <p:cNvPr id="8" name="object 6"/>
          <p:cNvGrpSpPr/>
          <p:nvPr/>
        </p:nvGrpSpPr>
        <p:grpSpPr>
          <a:xfrm>
            <a:off x="254508" y="158518"/>
            <a:ext cx="11938000" cy="6699884"/>
            <a:chOff x="254508" y="158518"/>
            <a:chExt cx="11938000" cy="6699884"/>
          </a:xfrm>
        </p:grpSpPr>
        <p:pic>
          <p:nvPicPr>
            <p:cNvPr id="10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508" y="158518"/>
              <a:ext cx="11937492" cy="6699478"/>
            </a:xfrm>
            <a:prstGeom prst="rect">
              <a:avLst/>
            </a:prstGeom>
          </p:spPr>
        </p:pic>
        <p:pic>
          <p:nvPicPr>
            <p:cNvPr id="11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9580" y="353568"/>
              <a:ext cx="11434572" cy="62057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0316363"/>
      </p:ext>
    </p:extLst>
  </p:cSld>
  <p:clrMapOvr>
    <a:masterClrMapping/>
  </p:clrMapOvr>
  <p:transition spd="slow">
    <p:push dir="u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12192000" cy="7186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" y="3593272"/>
            <a:ext cx="8166949" cy="176695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/>
          <p:nvPr/>
        </p:nvSpPr>
        <p:spPr>
          <a:xfrm>
            <a:off x="2122387" y="4047232"/>
            <a:ext cx="2201964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es-MX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Bold" panose="02000504050000020004" pitchFamily="2" charset="0"/>
              </a:rPr>
              <a:t>Gracias</a:t>
            </a:r>
          </a:p>
          <a:p>
            <a:pPr>
              <a:buClr>
                <a:srgbClr val="000000"/>
              </a:buClr>
              <a:defRPr/>
            </a:pPr>
            <a:endParaRPr lang="es-MX" sz="1400" b="1" dirty="0">
              <a:solidFill>
                <a:srgbClr val="2E96C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Bold" panose="02000504050000020004" pitchFamily="2" charset="0"/>
            </a:endParaRPr>
          </a:p>
        </p:txBody>
      </p:sp>
      <p:pic>
        <p:nvPicPr>
          <p:cNvPr id="97" name="Google Shape;9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0623" y="173960"/>
            <a:ext cx="66040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86720" y="6268541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E7E6177-1B4D-7280-60A8-E9C527386980}"/>
              </a:ext>
            </a:extLst>
          </p:cNvPr>
          <p:cNvSpPr txBox="1"/>
          <p:nvPr/>
        </p:nvSpPr>
        <p:spPr>
          <a:xfrm>
            <a:off x="353288" y="5853043"/>
            <a:ext cx="3538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>
                <a:solidFill>
                  <a:schemeClr val="bg1"/>
                </a:solidFill>
                <a:latin typeface="Gotham Medium" panose="02000504050000020004" pitchFamily="2" charset="0"/>
              </a:rPr>
              <a:t>Dra. Olga Lidia Navarro Barba  </a:t>
            </a:r>
          </a:p>
          <a:p>
            <a:pPr algn="r"/>
            <a:r>
              <a:rPr lang="es-MX" sz="1600" dirty="0">
                <a:solidFill>
                  <a:schemeClr val="bg1"/>
                </a:solidFill>
                <a:latin typeface="Gotham Medium" panose="02000504050000020004" pitchFamily="2" charset="0"/>
              </a:rPr>
              <a:t> Subdirectora de Servicios Auxiliares de Diagnóstico, Tratamiento y Paramédicos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1893923-DEBE-160C-57F0-8C5E46439835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3891486" y="5903017"/>
            <a:ext cx="53548" cy="83099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0FEA079-7617-286F-0339-8DC2C68BA5E5}"/>
              </a:ext>
            </a:extLst>
          </p:cNvPr>
          <p:cNvSpPr txBox="1"/>
          <p:nvPr/>
        </p:nvSpPr>
        <p:spPr>
          <a:xfrm>
            <a:off x="3967091" y="5734996"/>
            <a:ext cx="53147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Gotham Book" panose="02000504050000020004" pitchFamily="2" charset="0"/>
              </a:rPr>
              <a:t>onavarro@hcg.gob.mx</a:t>
            </a:r>
          </a:p>
          <a:p>
            <a:r>
              <a:rPr lang="es-MX" sz="1600" b="1" dirty="0">
                <a:solidFill>
                  <a:schemeClr val="bg1"/>
                </a:solidFill>
                <a:latin typeface="Gotham Book" panose="02000504050000020004" pitchFamily="2" charset="0"/>
              </a:rPr>
              <a:t>Subdirección de Servicios Auxiliares de Diagnóstico, Tratamiento y Paramédicos</a:t>
            </a:r>
          </a:p>
          <a:p>
            <a:r>
              <a:rPr lang="es-MX" sz="1600" dirty="0">
                <a:solidFill>
                  <a:schemeClr val="bg1"/>
                </a:solidFill>
                <a:latin typeface="Gotham Book" panose="02000504050000020004" pitchFamily="2" charset="0"/>
              </a:rPr>
              <a:t>Tel: 38834400 ext. 52900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391E19B-F3B8-38C3-E7EC-6EBABFBBC268}"/>
              </a:ext>
            </a:extLst>
          </p:cNvPr>
          <p:cNvSpPr txBox="1"/>
          <p:nvPr/>
        </p:nvSpPr>
        <p:spPr>
          <a:xfrm>
            <a:off x="911023" y="306243"/>
            <a:ext cx="57134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Subdirección de Servicios Auxiliares de Diagnóstico, Tratamiento y Paramédicos</a:t>
            </a:r>
          </a:p>
          <a:p>
            <a:endParaRPr lang="es-MX" sz="16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370388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1427</TotalTime>
  <Words>3035</Words>
  <Application>Microsoft Office PowerPoint</Application>
  <PresentationFormat>Panorámica</PresentationFormat>
  <Paragraphs>1088</Paragraphs>
  <Slides>53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66" baseType="lpstr">
      <vt:lpstr>Arial</vt:lpstr>
      <vt:lpstr>Arial Black</vt:lpstr>
      <vt:lpstr>Arial Narrow</vt:lpstr>
      <vt:lpstr>Britannic Bold</vt:lpstr>
      <vt:lpstr>Calibri</vt:lpstr>
      <vt:lpstr>Gotham Bold</vt:lpstr>
      <vt:lpstr>Gotham Book</vt:lpstr>
      <vt:lpstr>Gotham Medium</vt:lpstr>
      <vt:lpstr>Kefa REGULAR</vt:lpstr>
      <vt:lpstr>Trajan Pro</vt:lpstr>
      <vt:lpstr>Verdana</vt:lpstr>
      <vt:lpstr>Wingdings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PRODUCTIVIDAD CONCENTRADA 2024</vt:lpstr>
      <vt:lpstr>Presentación de PowerPoint</vt:lpstr>
      <vt:lpstr>Presentación de PowerPoint</vt:lpstr>
      <vt:lpstr>Presentación de PowerPoint</vt:lpstr>
      <vt:lpstr>Presentación de PowerPoint</vt:lpstr>
      <vt:lpstr>PRODUCTIVIDAD CONCENTRADA 2024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HCG-1747</dc:creator>
  <cp:lastModifiedBy>Palomera Andres</cp:lastModifiedBy>
  <cp:revision>164</cp:revision>
  <cp:lastPrinted>2025-03-14T20:53:01Z</cp:lastPrinted>
  <dcterms:created xsi:type="dcterms:W3CDTF">2024-01-26T21:13:27Z</dcterms:created>
  <dcterms:modified xsi:type="dcterms:W3CDTF">2025-11-27T16:57:45Z</dcterms:modified>
</cp:coreProperties>
</file>