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4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5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6.xml" ContentType="application/vnd.openxmlformats-officedocument.themeOverr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7.xml" ContentType="application/vnd.openxmlformats-officedocument.themeOverr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8.xml" ContentType="application/vnd.openxmlformats-officedocument.themeOverr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19.xml" ContentType="application/vnd.openxmlformats-officedocument.themeOverride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20.xml" ContentType="application/vnd.openxmlformats-officedocument.themeOverride+xml"/>
  <Override PartName="/ppt/charts/chart22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21.xml" ContentType="application/vnd.openxmlformats-officedocument.themeOverride+xml"/>
  <Override PartName="/ppt/charts/chart23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22.xml" ContentType="application/vnd.openxmlformats-officedocument.themeOverride+xml"/>
  <Override PartName="/ppt/charts/chart24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theme/themeOverride23.xml" ContentType="application/vnd.openxmlformats-officedocument.themeOverride+xml"/>
  <Override PartName="/ppt/charts/chart25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theme/themeOverride24.xml" ContentType="application/vnd.openxmlformats-officedocument.themeOverride+xml"/>
  <Override PartName="/ppt/charts/chart26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theme/themeOverride25.xml" ContentType="application/vnd.openxmlformats-officedocument.themeOverride+xml"/>
  <Override PartName="/ppt/charts/chart27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theme/themeOverride26.xml" ContentType="application/vnd.openxmlformats-officedocument.themeOverride+xml"/>
  <Override PartName="/ppt/charts/chart28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theme/themeOverride27.xml" ContentType="application/vnd.openxmlformats-officedocument.themeOverride+xml"/>
  <Override PartName="/ppt/charts/chart29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theme/themeOverride28.xml" ContentType="application/vnd.openxmlformats-officedocument.themeOverride+xml"/>
  <Override PartName="/ppt/charts/chart30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theme/themeOverride29.xml" ContentType="application/vnd.openxmlformats-officedocument.themeOverride+xml"/>
  <Override PartName="/ppt/charts/chart31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theme/themeOverride30.xml" ContentType="application/vnd.openxmlformats-officedocument.themeOverride+xml"/>
  <Override PartName="/ppt/charts/chart32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theme/themeOverride31.xml" ContentType="application/vnd.openxmlformats-officedocument.themeOverride+xml"/>
  <Override PartName="/ppt/charts/chart33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theme/themeOverride32.xml" ContentType="application/vnd.openxmlformats-officedocument.themeOverride+xml"/>
  <Override PartName="/ppt/charts/chart34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theme/themeOverride33.xml" ContentType="application/vnd.openxmlformats-officedocument.themeOverride+xml"/>
  <Override PartName="/ppt/charts/chart35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theme/themeOverride34.xml" ContentType="application/vnd.openxmlformats-officedocument.themeOverride+xml"/>
  <Override PartName="/ppt/charts/chart36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theme/themeOverride35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2"/>
  </p:notesMasterIdLst>
  <p:sldIdLst>
    <p:sldId id="257" r:id="rId2"/>
    <p:sldId id="352" r:id="rId3"/>
    <p:sldId id="283" r:id="rId4"/>
    <p:sldId id="284" r:id="rId5"/>
    <p:sldId id="285" r:id="rId6"/>
    <p:sldId id="286" r:id="rId7"/>
    <p:sldId id="329" r:id="rId8"/>
    <p:sldId id="328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323" r:id="rId17"/>
    <p:sldId id="320" r:id="rId18"/>
    <p:sldId id="296" r:id="rId19"/>
    <p:sldId id="297" r:id="rId20"/>
    <p:sldId id="330" r:id="rId21"/>
    <p:sldId id="332" r:id="rId22"/>
    <p:sldId id="363" r:id="rId23"/>
    <p:sldId id="335" r:id="rId24"/>
    <p:sldId id="336" r:id="rId25"/>
    <p:sldId id="300" r:id="rId26"/>
    <p:sldId id="322" r:id="rId27"/>
    <p:sldId id="301" r:id="rId28"/>
    <p:sldId id="331" r:id="rId29"/>
    <p:sldId id="359" r:id="rId30"/>
    <p:sldId id="302" r:id="rId31"/>
    <p:sldId id="361" r:id="rId32"/>
    <p:sldId id="360" r:id="rId33"/>
    <p:sldId id="304" r:id="rId34"/>
    <p:sldId id="362" r:id="rId35"/>
    <p:sldId id="358" r:id="rId36"/>
    <p:sldId id="305" r:id="rId37"/>
    <p:sldId id="306" r:id="rId38"/>
    <p:sldId id="327" r:id="rId39"/>
    <p:sldId id="353" r:id="rId40"/>
    <p:sldId id="354" r:id="rId41"/>
    <p:sldId id="355" r:id="rId42"/>
    <p:sldId id="356" r:id="rId43"/>
    <p:sldId id="357" r:id="rId44"/>
    <p:sldId id="364" r:id="rId45"/>
    <p:sldId id="366" r:id="rId46"/>
    <p:sldId id="367" r:id="rId47"/>
    <p:sldId id="368" r:id="rId48"/>
    <p:sldId id="369" r:id="rId49"/>
    <p:sldId id="370" r:id="rId50"/>
    <p:sldId id="371" r:id="rId51"/>
    <p:sldId id="372" r:id="rId52"/>
    <p:sldId id="373" r:id="rId53"/>
    <p:sldId id="375" r:id="rId54"/>
    <p:sldId id="376" r:id="rId55"/>
    <p:sldId id="377" r:id="rId56"/>
    <p:sldId id="378" r:id="rId57"/>
    <p:sldId id="379" r:id="rId58"/>
    <p:sldId id="380" r:id="rId59"/>
    <p:sldId id="381" r:id="rId60"/>
    <p:sldId id="382" r:id="rId61"/>
    <p:sldId id="383" r:id="rId62"/>
    <p:sldId id="384" r:id="rId63"/>
    <p:sldId id="385" r:id="rId64"/>
    <p:sldId id="386" r:id="rId65"/>
    <p:sldId id="387" r:id="rId66"/>
    <p:sldId id="388" r:id="rId67"/>
    <p:sldId id="389" r:id="rId68"/>
    <p:sldId id="390" r:id="rId69"/>
    <p:sldId id="326" r:id="rId70"/>
    <p:sldId id="1710" r:id="rId71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7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3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9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Libro2" TargetMode="Externa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0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1.xm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2.xm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3.xml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4.xm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5.xml"/><Relationship Id="rId2" Type="http://schemas.microsoft.com/office/2011/relationships/chartColorStyle" Target="colors25.xml"/><Relationship Id="rId1" Type="http://schemas.microsoft.com/office/2011/relationships/chartStyle" Target="style25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6.xml"/><Relationship Id="rId2" Type="http://schemas.microsoft.com/office/2011/relationships/chartColorStyle" Target="colors26.xml"/><Relationship Id="rId1" Type="http://schemas.microsoft.com/office/2011/relationships/chartStyle" Target="style26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7.xml"/><Relationship Id="rId2" Type="http://schemas.microsoft.com/office/2011/relationships/chartColorStyle" Target="colors27.xml"/><Relationship Id="rId1" Type="http://schemas.microsoft.com/office/2011/relationships/chartStyle" Target="style27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8.xml"/><Relationship Id="rId2" Type="http://schemas.microsoft.com/office/2011/relationships/chartColorStyle" Target="colors28.xml"/><Relationship Id="rId1" Type="http://schemas.microsoft.com/office/2011/relationships/chartStyle" Target="style28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9.xml"/><Relationship Id="rId2" Type="http://schemas.microsoft.com/office/2011/relationships/chartColorStyle" Target="colors29.xml"/><Relationship Id="rId1" Type="http://schemas.microsoft.com/office/2011/relationships/chartStyle" Target="style29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0.xml"/><Relationship Id="rId2" Type="http://schemas.microsoft.com/office/2011/relationships/chartColorStyle" Target="colors30.xml"/><Relationship Id="rId1" Type="http://schemas.microsoft.com/office/2011/relationships/chartStyle" Target="style30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1.xml"/><Relationship Id="rId2" Type="http://schemas.microsoft.com/office/2011/relationships/chartColorStyle" Target="colors31.xml"/><Relationship Id="rId1" Type="http://schemas.microsoft.com/office/2011/relationships/chartStyle" Target="style31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2.xml"/><Relationship Id="rId2" Type="http://schemas.microsoft.com/office/2011/relationships/chartColorStyle" Target="colors32.xml"/><Relationship Id="rId1" Type="http://schemas.microsoft.com/office/2011/relationships/chartStyle" Target="style32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3.xml"/><Relationship Id="rId2" Type="http://schemas.microsoft.com/office/2011/relationships/chartColorStyle" Target="colors33.xml"/><Relationship Id="rId1" Type="http://schemas.microsoft.com/office/2011/relationships/chartStyle" Target="style33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4.xml"/><Relationship Id="rId2" Type="http://schemas.microsoft.com/office/2011/relationships/chartColorStyle" Target="colors34.xml"/><Relationship Id="rId1" Type="http://schemas.microsoft.com/office/2011/relationships/chartStyle" Target="style34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5.xml"/><Relationship Id="rId2" Type="http://schemas.microsoft.com/office/2011/relationships/chartColorStyle" Target="colors35.xml"/><Relationship Id="rId1" Type="http://schemas.microsoft.com/office/2011/relationships/chartStyle" Target="style35.xml"/><Relationship Id="rId4" Type="http://schemas.openxmlformats.org/officeDocument/2006/relationships/oleObject" Target="file:///C:\Users\HCG-1747\Desktop\COMPARTIDA%20DSADT\ADMINISTRACION%20DR.%20SANTIAGO%20LOPEZ\INFORME%202025\DSADT-INFPROD202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ACTIVIDADES DE ENSEÑANZA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AP'!$O$6</c:f>
              <c:strCache>
                <c:ptCount val="1"/>
                <c:pt idx="0">
                  <c:v>ESTUDIOS 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079-4F60-92AC-7CDAD2B2ACD1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079-4F60-92AC-7CDAD2B2ACD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('INF AP'!$B$17,'INF AP'!$B$18)</c:f>
              <c:strCache>
                <c:ptCount val="2"/>
                <c:pt idx="0">
                  <c:v>Sesiones Internas Del Servicio </c:v>
                </c:pt>
                <c:pt idx="1">
                  <c:v>Sesiones con Otros Servicios </c:v>
                </c:pt>
              </c:strCache>
            </c:strRef>
          </c:cat>
          <c:val>
            <c:numRef>
              <c:f>('INF AP'!$O$17,'INF AP'!$O$18)</c:f>
              <c:numCache>
                <c:formatCode>#,##0</c:formatCode>
                <c:ptCount val="2"/>
                <c:pt idx="0">
                  <c:v>101</c:v>
                </c:pt>
                <c:pt idx="1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079-4F60-92AC-7CDAD2B2AC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41564063"/>
        <c:axId val="1141572799"/>
      </c:barChart>
      <c:catAx>
        <c:axId val="11415640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41572799"/>
        <c:crosses val="autoZero"/>
        <c:auto val="1"/>
        <c:lblAlgn val="ctr"/>
        <c:lblOffset val="100"/>
        <c:noMultiLvlLbl val="0"/>
      </c:catAx>
      <c:valAx>
        <c:axId val="11415727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415640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ACTIVIDADES DE ENSEÑANZA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'[DSADT-INFPROD2025.xlsx]INF AP'!$O$6</c:f>
              <c:strCache>
                <c:ptCount val="1"/>
                <c:pt idx="0">
                  <c:v>ESTUDIOS 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1CC-4D89-9E9E-EF7B2AFC9C17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1CC-4D89-9E9E-EF7B2AFC9C1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'[DSADT-INFPROD2025.xlsx]INF AP'!$B$17,'[DSADT-INFPROD2025.xlsx]INF AP'!$B$18</c:f>
              <c:strCache>
                <c:ptCount val="2"/>
                <c:pt idx="0">
                  <c:v>Sesiones Internas Del Servicio </c:v>
                </c:pt>
                <c:pt idx="1">
                  <c:v>Sesiones con Otros Servicios </c:v>
                </c:pt>
              </c:strCache>
            </c:strRef>
          </c:cat>
          <c:val>
            <c:numRef>
              <c:f>'[DSADT-INFPROD2025.xlsx]INF AP'!$O$17,'[DSADT-INFPROD2025.xlsx]INF AP'!$O$18</c:f>
              <c:numCache>
                <c:formatCode>#,##0</c:formatCode>
                <c:ptCount val="2"/>
                <c:pt idx="0">
                  <c:v>101</c:v>
                </c:pt>
                <c:pt idx="1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1CC-4D89-9E9E-EF7B2AFC9C1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41564063"/>
        <c:axId val="1141572799"/>
      </c:barChart>
      <c:catAx>
        <c:axId val="11415640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41572799"/>
        <c:crosses val="autoZero"/>
        <c:auto val="1"/>
        <c:lblAlgn val="ctr"/>
        <c:lblOffset val="100"/>
        <c:noMultiLvlLbl val="0"/>
      </c:catAx>
      <c:valAx>
        <c:axId val="11415727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415640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ESTUDIOS</a:t>
            </a:r>
            <a:r>
              <a:rPr lang="en-US" baseline="0"/>
              <a:t> </a:t>
            </a:r>
            <a:r>
              <a:rPr lang="en-US"/>
              <a:t>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AP'!$O$6</c:f>
              <c:strCache>
                <c:ptCount val="1"/>
                <c:pt idx="0">
                  <c:v>ESTUDIOS 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DF9-4947-9716-22532A874F7B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DF9-4947-9716-22532A874F7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7DF9-4947-9716-22532A874F7B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7DF9-4947-9716-22532A874F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('INF AP'!$B$10,'INF AP'!$B$11)</c:f>
              <c:strCache>
                <c:ptCount val="2"/>
                <c:pt idx="0">
                  <c:v>Total De Estudios Citológicos </c:v>
                </c:pt>
                <c:pt idx="1">
                  <c:v>Total De Estudios Histopatológicos</c:v>
                </c:pt>
              </c:strCache>
            </c:strRef>
          </c:cat>
          <c:val>
            <c:numRef>
              <c:f>('INF AP'!$O$10,'INF AP'!$O$11)</c:f>
              <c:numCache>
                <c:formatCode>#,##0</c:formatCode>
                <c:ptCount val="2"/>
                <c:pt idx="0">
                  <c:v>2793</c:v>
                </c:pt>
                <c:pt idx="1">
                  <c:v>6559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DF9-4947-9716-22532A874F7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41571967"/>
        <c:axId val="1141555743"/>
      </c:barChart>
      <c:catAx>
        <c:axId val="11415719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41555743"/>
        <c:crosses val="autoZero"/>
        <c:auto val="1"/>
        <c:lblAlgn val="ctr"/>
        <c:lblOffset val="100"/>
        <c:noMultiLvlLbl val="0"/>
      </c:catAx>
      <c:valAx>
        <c:axId val="11415557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415719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ESTUDIOS</a:t>
            </a:r>
            <a:r>
              <a:rPr lang="en-US" baseline="0"/>
              <a:t> </a:t>
            </a:r>
            <a:r>
              <a:rPr lang="en-US"/>
              <a:t>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AP'!$O$6</c:f>
              <c:strCache>
                <c:ptCount val="1"/>
                <c:pt idx="0">
                  <c:v>ESTUDIOS 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BA6-48FE-A9F5-A3E653894947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BA6-48FE-A9F5-A3E653894947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BA6-48FE-A9F5-A3E65389494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AP'!$B$7:$B$9</c:f>
              <c:strCache>
                <c:ptCount val="3"/>
                <c:pt idx="0">
                  <c:v>Estudios Citológicos Ginecológicos </c:v>
                </c:pt>
                <c:pt idx="1">
                  <c:v>Estudios Citológicos De Líquidos </c:v>
                </c:pt>
                <c:pt idx="2">
                  <c:v>Estudios Citológicos Por Aspiración</c:v>
                </c:pt>
              </c:strCache>
            </c:strRef>
          </c:cat>
          <c:val>
            <c:numRef>
              <c:f>'INF AP'!$O$7:$O$9</c:f>
              <c:numCache>
                <c:formatCode>#,##0</c:formatCode>
                <c:ptCount val="3"/>
                <c:pt idx="0">
                  <c:v>1525</c:v>
                </c:pt>
                <c:pt idx="1">
                  <c:v>1048</c:v>
                </c:pt>
                <c:pt idx="2">
                  <c:v>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BA6-48FE-A9F5-A3E65389494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34272207"/>
        <c:axId val="1134275535"/>
      </c:barChart>
      <c:catAx>
        <c:axId val="11342722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34275535"/>
        <c:crosses val="autoZero"/>
        <c:auto val="1"/>
        <c:lblAlgn val="ctr"/>
        <c:lblOffset val="100"/>
        <c:noMultiLvlLbl val="0"/>
      </c:catAx>
      <c:valAx>
        <c:axId val="11342755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34272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AP'!$O$6</c:f>
              <c:strCache>
                <c:ptCount val="1"/>
                <c:pt idx="0">
                  <c:v>ESTUDIOS 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23E-4062-B0A1-EA2E770C8882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23E-4062-B0A1-EA2E770C8882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23E-4062-B0A1-EA2E770C888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AP'!$B$12:$B$14</c:f>
              <c:strCache>
                <c:ptCount val="3"/>
                <c:pt idx="0">
                  <c:v>Estudios De Histoquímica</c:v>
                </c:pt>
                <c:pt idx="1">
                  <c:v>Estudios De Inmunohistoquímica </c:v>
                </c:pt>
                <c:pt idx="2">
                  <c:v>Estudios De Inmunofluoresencia </c:v>
                </c:pt>
              </c:strCache>
            </c:strRef>
          </c:cat>
          <c:val>
            <c:numRef>
              <c:f>'INF AP'!$O$12:$O$14</c:f>
              <c:numCache>
                <c:formatCode>#,##0</c:formatCode>
                <c:ptCount val="3"/>
                <c:pt idx="0">
                  <c:v>1587</c:v>
                </c:pt>
                <c:pt idx="1">
                  <c:v>2316</c:v>
                </c:pt>
                <c:pt idx="2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23E-4062-B0A1-EA2E770C888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41550751"/>
        <c:axId val="1141555327"/>
      </c:barChart>
      <c:catAx>
        <c:axId val="11415507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41555327"/>
        <c:crosses val="autoZero"/>
        <c:auto val="1"/>
        <c:lblAlgn val="ctr"/>
        <c:lblOffset val="100"/>
        <c:noMultiLvlLbl val="0"/>
      </c:catAx>
      <c:valAx>
        <c:axId val="1141555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41550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ESTUDIOS</a:t>
            </a:r>
            <a:r>
              <a:rPr lang="en-US" baseline="0"/>
              <a:t> </a:t>
            </a:r>
            <a:r>
              <a:rPr lang="en-US"/>
              <a:t>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AP'!$O$6</c:f>
              <c:strCache>
                <c:ptCount val="1"/>
                <c:pt idx="0">
                  <c:v>ESTUDIOS 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C74-4C07-96AC-3595AAF100ED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C74-4C07-96AC-3595AAF100ED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C74-4C07-96AC-3595AAF100E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AP'!$B$7:$B$9</c:f>
              <c:strCache>
                <c:ptCount val="3"/>
                <c:pt idx="0">
                  <c:v>Estudios Citológicos Ginecológicos </c:v>
                </c:pt>
                <c:pt idx="1">
                  <c:v>Estudios Citológicos De Líquidos </c:v>
                </c:pt>
                <c:pt idx="2">
                  <c:v>Estudios Citológicos Por Aspiración</c:v>
                </c:pt>
              </c:strCache>
            </c:strRef>
          </c:cat>
          <c:val>
            <c:numRef>
              <c:f>'INF AP'!$O$7:$O$9</c:f>
              <c:numCache>
                <c:formatCode>#,##0</c:formatCode>
                <c:ptCount val="3"/>
                <c:pt idx="0">
                  <c:v>1525</c:v>
                </c:pt>
                <c:pt idx="1">
                  <c:v>1048</c:v>
                </c:pt>
                <c:pt idx="2">
                  <c:v>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C74-4C07-96AC-3595AAF100E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34272207"/>
        <c:axId val="1134275535"/>
      </c:barChart>
      <c:catAx>
        <c:axId val="11342722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34275535"/>
        <c:crosses val="autoZero"/>
        <c:auto val="1"/>
        <c:lblAlgn val="ctr"/>
        <c:lblOffset val="100"/>
        <c:noMultiLvlLbl val="0"/>
      </c:catAx>
      <c:valAx>
        <c:axId val="11342755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34272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AP'!$O$6</c:f>
              <c:strCache>
                <c:ptCount val="1"/>
                <c:pt idx="0">
                  <c:v>ESTUDIOS 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00D-430A-8DA8-5AA2E1AA943D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00D-430A-8DA8-5AA2E1AA943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('INF AP'!$B$25,'INF AP'!$B$26)</c:f>
              <c:strCache>
                <c:ptCount val="2"/>
                <c:pt idx="0">
                  <c:v> Biopsias Transoperatorias</c:v>
                </c:pt>
                <c:pt idx="1">
                  <c:v> Pacientes Transoperatorios</c:v>
                </c:pt>
              </c:strCache>
            </c:strRef>
          </c:cat>
          <c:val>
            <c:numRef>
              <c:f>('INF AP'!$O$25,'INF AP'!$O$26)</c:f>
              <c:numCache>
                <c:formatCode>#,##0</c:formatCode>
                <c:ptCount val="2"/>
                <c:pt idx="0">
                  <c:v>149</c:v>
                </c:pt>
                <c:pt idx="1">
                  <c:v>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00D-430A-8DA8-5AA2E1AA943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34274703"/>
        <c:axId val="1134272623"/>
      </c:barChart>
      <c:catAx>
        <c:axId val="11342747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34272623"/>
        <c:crosses val="autoZero"/>
        <c:auto val="1"/>
        <c:lblAlgn val="ctr"/>
        <c:lblOffset val="100"/>
        <c:noMultiLvlLbl val="0"/>
      </c:catAx>
      <c:valAx>
        <c:axId val="11342726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342747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AP'!$O$6</c:f>
              <c:strCache>
                <c:ptCount val="1"/>
                <c:pt idx="0">
                  <c:v>ESTUDIOS 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BF4-4522-98AD-4350ED377B12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BF4-4522-98AD-4350ED377B1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('INF AP'!$B$27,'INF AP'!$B$28)</c:f>
              <c:strCache>
                <c:ptCount val="2"/>
                <c:pt idx="0">
                  <c:v> Pacientes Ambulatorios</c:v>
                </c:pt>
                <c:pt idx="1">
                  <c:v>Estudios Ambulatorios </c:v>
                </c:pt>
              </c:strCache>
            </c:strRef>
          </c:cat>
          <c:val>
            <c:numRef>
              <c:f>('INF AP'!$O$27,'INF AP'!$O$28)</c:f>
              <c:numCache>
                <c:formatCode>#,##0</c:formatCode>
                <c:ptCount val="2"/>
                <c:pt idx="0">
                  <c:v>2223</c:v>
                </c:pt>
                <c:pt idx="1">
                  <c:v>2223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F4-4522-98AD-4350ED377B1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34280527"/>
        <c:axId val="1134280943"/>
      </c:barChart>
      <c:catAx>
        <c:axId val="1134280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34280943"/>
        <c:crosses val="autoZero"/>
        <c:auto val="1"/>
        <c:lblAlgn val="ctr"/>
        <c:lblOffset val="100"/>
        <c:noMultiLvlLbl val="0"/>
      </c:catAx>
      <c:valAx>
        <c:axId val="11342809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34280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MX"/>
              <a:t>Insumos Utilizados 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'INF DEFUN'!$D$25</c:f>
              <c:strCache>
                <c:ptCount val="1"/>
                <c:pt idx="0">
                  <c:v>Insumos Utilizados  2025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1"/>
          <c:cat>
            <c:strRef>
              <c:f>'INF DEFUN'!$B$26:$B$28</c:f>
              <c:strCache>
                <c:ptCount val="3"/>
                <c:pt idx="0">
                  <c:v>BOLSA</c:v>
                </c:pt>
                <c:pt idx="1">
                  <c:v>SABANA</c:v>
                </c:pt>
                <c:pt idx="2">
                  <c:v>CAMPO</c:v>
                </c:pt>
              </c:strCache>
            </c:strRef>
          </c:cat>
          <c:val>
            <c:numRef>
              <c:f>'INF DEFUN'!$D$26:$D$28</c:f>
              <c:numCache>
                <c:formatCode>General</c:formatCode>
                <c:ptCount val="3"/>
                <c:pt idx="0" formatCode="#,##0">
                  <c:v>1104</c:v>
                </c:pt>
                <c:pt idx="1">
                  <c:v>58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7E-4970-B0AA-9217F61053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4270127"/>
        <c:axId val="1134270543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'INF DEFUN'!$C$25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gradFill rotWithShape="1">
                    <a:gsLst>
                      <a:gs pos="0">
                        <a:schemeClr val="accent3">
                          <a:shade val="65000"/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3">
                          <a:shade val="65000"/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3">
                          <a:shade val="65000"/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'INF DEFUN'!$B$26:$B$28</c15:sqref>
                        </c15:formulaRef>
                      </c:ext>
                    </c:extLst>
                    <c:strCache>
                      <c:ptCount val="3"/>
                      <c:pt idx="0">
                        <c:v>BOLSA</c:v>
                      </c:pt>
                      <c:pt idx="1">
                        <c:v>SABANA</c:v>
                      </c:pt>
                      <c:pt idx="2">
                        <c:v>CAMPO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'INF DEFUN'!$C$26:$C$28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417E-4970-B0AA-9217F610538A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'INF DEFUN'!$E$25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gradFill rotWithShape="1">
                    <a:gsLst>
                      <a:gs pos="0">
                        <a:schemeClr val="accent3">
                          <a:tint val="65000"/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3">
                          <a:tint val="65000"/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3">
                          <a:tint val="65000"/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'INF DEFUN'!$B$26:$B$28</c15:sqref>
                        </c15:formulaRef>
                      </c:ext>
                    </c:extLst>
                    <c:strCache>
                      <c:ptCount val="3"/>
                      <c:pt idx="0">
                        <c:v>BOLSA</c:v>
                      </c:pt>
                      <c:pt idx="1">
                        <c:v>SABANA</c:v>
                      </c:pt>
                      <c:pt idx="2">
                        <c:v>CAMPO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'INF DEFUN'!$E$26:$E$28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417E-4970-B0AA-9217F610538A}"/>
                  </c:ext>
                </c:extLst>
              </c15:ser>
            </c15:filteredBarSeries>
          </c:ext>
        </c:extLst>
      </c:barChart>
      <c:catAx>
        <c:axId val="11342701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34270543"/>
        <c:crosses val="autoZero"/>
        <c:auto val="1"/>
        <c:lblAlgn val="ctr"/>
        <c:lblOffset val="100"/>
        <c:noMultiLvlLbl val="0"/>
      </c:catAx>
      <c:valAx>
        <c:axId val="11342705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34270127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'INF RX'!$O$9</c:f>
              <c:strCache>
                <c:ptCount val="1"/>
                <c:pt idx="0">
                  <c:v>ESTUDIOS REALIZADOS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4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4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4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B2C-42DE-B751-A1AFB61C6B0F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5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5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B2C-42DE-B751-A1AFB61C6B0F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B2C-42DE-B751-A1AFB61C6B0F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8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8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8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B2C-42DE-B751-A1AFB61C6B0F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9B2C-42DE-B751-A1AFB61C6B0F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8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8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8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9B2C-42DE-B751-A1AFB61C6B0F}"/>
              </c:ext>
            </c:extLst>
          </c:dPt>
          <c:dPt>
            <c:idx val="6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9B2C-42DE-B751-A1AFB61C6B0F}"/>
              </c:ext>
            </c:extLst>
          </c:dPt>
          <c:dPt>
            <c:idx val="7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5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5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5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9B2C-42DE-B751-A1AFB61C6B0F}"/>
              </c:ext>
            </c:extLst>
          </c:dPt>
          <c:dPt>
            <c:idx val="8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4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4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4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9B2C-42DE-B751-A1AFB61C6B0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RX'!$B$10:$B$19</c:f>
              <c:strCache>
                <c:ptCount val="9"/>
                <c:pt idx="0">
                  <c:v>Radiografía Simple </c:v>
                </c:pt>
                <c:pt idx="1">
                  <c:v>Radiografía Portátil </c:v>
                </c:pt>
                <c:pt idx="2">
                  <c:v>Tomografía</c:v>
                </c:pt>
                <c:pt idx="3">
                  <c:v>Tomografía Contrastada</c:v>
                </c:pt>
                <c:pt idx="4">
                  <c:v>Resonancia Magnética </c:v>
                </c:pt>
                <c:pt idx="5">
                  <c:v>Resonancia Magnética Contrastada</c:v>
                </c:pt>
                <c:pt idx="6">
                  <c:v>Mastografía</c:v>
                </c:pt>
                <c:pt idx="7">
                  <c:v>Ultrasonido</c:v>
                </c:pt>
                <c:pt idx="8">
                  <c:v>Estudios Contrastados e Intervensiomismo </c:v>
                </c:pt>
              </c:strCache>
              <c:extLst/>
            </c:strRef>
          </c:cat>
          <c:val>
            <c:numRef>
              <c:f>'INF RX'!$O$10:$O$19</c:f>
              <c:numCache>
                <c:formatCode>#,##0</c:formatCode>
                <c:ptCount val="9"/>
                <c:pt idx="0">
                  <c:v>29211</c:v>
                </c:pt>
                <c:pt idx="1">
                  <c:v>7386</c:v>
                </c:pt>
                <c:pt idx="2">
                  <c:v>7175</c:v>
                </c:pt>
                <c:pt idx="3">
                  <c:v>2454</c:v>
                </c:pt>
                <c:pt idx="4">
                  <c:v>1013</c:v>
                </c:pt>
                <c:pt idx="5">
                  <c:v>504</c:v>
                </c:pt>
                <c:pt idx="6">
                  <c:v>813</c:v>
                </c:pt>
                <c:pt idx="7">
                  <c:v>10321</c:v>
                </c:pt>
                <c:pt idx="8">
                  <c:v>907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12-9B2C-42DE-B751-A1AFB61C6B0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939713551"/>
        <c:axId val="939711471"/>
      </c:barChart>
      <c:catAx>
        <c:axId val="9397135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939711471"/>
        <c:crosses val="autoZero"/>
        <c:auto val="1"/>
        <c:lblAlgn val="ctr"/>
        <c:lblOffset val="100"/>
        <c:noMultiLvlLbl val="0"/>
      </c:catAx>
      <c:valAx>
        <c:axId val="93971147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Total</a:t>
                </a:r>
                <a:r>
                  <a:rPr lang="en-US" baseline="0"/>
                  <a:t> de Estudios Realizados 2024: 75, 096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35462845219213907"/>
              <c:y val="0.9029099905496499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939713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Estudios Realizados</a:t>
            </a:r>
            <a:r>
              <a:rPr lang="en-US" baseline="0"/>
              <a:t> </a:t>
            </a:r>
            <a:r>
              <a:rPr lang="en-US"/>
              <a:t>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RX'!$O$52</c:f>
              <c:strCache>
                <c:ptCount val="1"/>
                <c:pt idx="0">
                  <c:v>Estudios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9E5-4AED-91CA-B5DFCD48E487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9E5-4AED-91CA-B5DFCD48E487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9E5-4AED-91CA-B5DFCD48E48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RX'!$B$53:$B$55</c:f>
              <c:strCache>
                <c:ptCount val="3"/>
                <c:pt idx="0">
                  <c:v>Estudios Consulta Externa </c:v>
                </c:pt>
                <c:pt idx="1">
                  <c:v>Estudios Hospitalización</c:v>
                </c:pt>
                <c:pt idx="2">
                  <c:v>Estudios de Urgencias</c:v>
                </c:pt>
              </c:strCache>
            </c:strRef>
          </c:cat>
          <c:val>
            <c:numRef>
              <c:f>'INF RX'!$O$53:$O$55</c:f>
              <c:numCache>
                <c:formatCode>#,##0</c:formatCode>
                <c:ptCount val="3"/>
                <c:pt idx="0">
                  <c:v>36932.600000000006</c:v>
                </c:pt>
                <c:pt idx="1">
                  <c:v>15389</c:v>
                </c:pt>
                <c:pt idx="2">
                  <c:v>9233.4000000000015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9E5-4AED-91CA-B5DFCD48E48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096780863"/>
        <c:axId val="1096786271"/>
      </c:barChart>
      <c:catAx>
        <c:axId val="10967808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96786271"/>
        <c:crosses val="autoZero"/>
        <c:auto val="1"/>
        <c:lblAlgn val="ctr"/>
        <c:lblOffset val="100"/>
        <c:noMultiLvlLbl val="0"/>
      </c:catAx>
      <c:valAx>
        <c:axId val="10967862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967808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RX'!$O$60</c:f>
              <c:strCache>
                <c:ptCount val="1"/>
                <c:pt idx="0">
                  <c:v>Pacientes Atendidos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FE-4C4E-AC55-CCE6187DA3B0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0FE-4C4E-AC55-CCE6187DA3B0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0FE-4C4E-AC55-CCE6187DA3B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RX'!$B$61:$B$63</c:f>
              <c:strCache>
                <c:ptCount val="3"/>
                <c:pt idx="0">
                  <c:v>Pacientes de Consulta Externa </c:v>
                </c:pt>
                <c:pt idx="1">
                  <c:v>Pacientes de Hospitalización </c:v>
                </c:pt>
                <c:pt idx="2">
                  <c:v>Pacientes de urgencias </c:v>
                </c:pt>
              </c:strCache>
            </c:strRef>
          </c:cat>
          <c:val>
            <c:numRef>
              <c:f>'INF RX'!$O$61:$O$63</c:f>
              <c:numCache>
                <c:formatCode>#,##0</c:formatCode>
                <c:ptCount val="3"/>
                <c:pt idx="0">
                  <c:v>36604</c:v>
                </c:pt>
                <c:pt idx="1">
                  <c:v>15252.25</c:v>
                </c:pt>
                <c:pt idx="2">
                  <c:v>9150.57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0FE-4C4E-AC55-CCE6187DA3B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096778367"/>
        <c:axId val="1096782527"/>
      </c:barChart>
      <c:catAx>
        <c:axId val="10967783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96782527"/>
        <c:crosses val="autoZero"/>
        <c:auto val="1"/>
        <c:lblAlgn val="ctr"/>
        <c:lblOffset val="100"/>
        <c:noMultiLvlLbl val="0"/>
      </c:catAx>
      <c:valAx>
        <c:axId val="10967825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96778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Estudios Contrastados e</a:t>
            </a:r>
            <a:r>
              <a:rPr lang="en-US" baseline="0"/>
              <a:t> Intervensionismo</a:t>
            </a:r>
            <a:r>
              <a:rPr lang="en-US"/>
              <a:t>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0.32057502187226594"/>
          <c:y val="0.19451407115777195"/>
          <c:w val="0.62643197725284339"/>
          <c:h val="0.71996172353455823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'INF RX'!$O$25</c:f>
              <c:strCache>
                <c:ptCount val="1"/>
                <c:pt idx="0">
                  <c:v>Estudios Contrastados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39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39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39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F45-443E-8A93-59C40F06E98E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4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4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4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F45-443E-8A93-59C40F06E98E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F45-443E-8A93-59C40F06E98E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F45-443E-8A93-59C40F06E98E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6F45-443E-8A93-59C40F06E98E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6F45-443E-8A93-59C40F06E98E}"/>
              </c:ext>
            </c:extLst>
          </c:dPt>
          <c:dPt>
            <c:idx val="6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6F45-443E-8A93-59C40F06E98E}"/>
              </c:ext>
            </c:extLst>
          </c:dPt>
          <c:dPt>
            <c:idx val="7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6F45-443E-8A93-59C40F06E98E}"/>
              </c:ext>
            </c:extLst>
          </c:dPt>
          <c:dPt>
            <c:idx val="8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6F45-443E-8A93-59C40F06E98E}"/>
              </c:ext>
            </c:extLst>
          </c:dPt>
          <c:dPt>
            <c:idx val="9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6F45-443E-8A93-59C40F06E98E}"/>
              </c:ext>
            </c:extLst>
          </c:dPt>
          <c:dPt>
            <c:idx val="10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6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6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6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6F45-443E-8A93-59C40F06E98E}"/>
              </c:ext>
            </c:extLst>
          </c:dPt>
          <c:dPt>
            <c:idx val="11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6F45-443E-8A93-59C40F06E98E}"/>
              </c:ext>
            </c:extLst>
          </c:dPt>
          <c:dPt>
            <c:idx val="12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6F45-443E-8A93-59C40F06E98E}"/>
              </c:ext>
            </c:extLst>
          </c:dPt>
          <c:dPt>
            <c:idx val="13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4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4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4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6F45-443E-8A93-59C40F06E98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F45-443E-8A93-59C40F06E98E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6F45-443E-8A93-59C40F06E98E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7-6F45-443E-8A93-59C40F06E98E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9-6F45-443E-8A93-59C40F06E98E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B-6F45-443E-8A93-59C40F06E9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RX'!$B$26:$B$41</c:f>
              <c:strCache>
                <c:ptCount val="14"/>
                <c:pt idx="0">
                  <c:v>Biopsias (Intervensionismo)</c:v>
                </c:pt>
                <c:pt idx="1">
                  <c:v>Arterografía</c:v>
                </c:pt>
                <c:pt idx="2">
                  <c:v>Colangiografía</c:v>
                </c:pt>
                <c:pt idx="3">
                  <c:v>Colon Por Enema</c:v>
                </c:pt>
                <c:pt idx="4">
                  <c:v>Cistouretrografía</c:v>
                </c:pt>
                <c:pt idx="5">
                  <c:v>Esofagograma</c:v>
                </c:pt>
                <c:pt idx="6">
                  <c:v>Fistourografía </c:v>
                </c:pt>
                <c:pt idx="7">
                  <c:v>Histerosalpingografía</c:v>
                </c:pt>
                <c:pt idx="8">
                  <c:v>SEGD</c:v>
                </c:pt>
                <c:pt idx="9">
                  <c:v>Tránsito Intestinal</c:v>
                </c:pt>
                <c:pt idx="10">
                  <c:v>Urograma Excretor</c:v>
                </c:pt>
                <c:pt idx="11">
                  <c:v>Fluoroscopía Qx</c:v>
                </c:pt>
                <c:pt idx="12">
                  <c:v>Hemodinamia</c:v>
                </c:pt>
                <c:pt idx="13">
                  <c:v>CPRE</c:v>
                </c:pt>
              </c:strCache>
              <c:extLst/>
            </c:strRef>
          </c:cat>
          <c:val>
            <c:numRef>
              <c:f>'INF RX'!$O$26:$O$41</c:f>
              <c:numCache>
                <c:formatCode>#,##0</c:formatCode>
                <c:ptCount val="14"/>
                <c:pt idx="0">
                  <c:v>111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550</c:v>
                </c:pt>
                <c:pt idx="12">
                  <c:v>212</c:v>
                </c:pt>
                <c:pt idx="13">
                  <c:v>32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1C-6F45-443E-8A93-59C40F06E98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939716047"/>
        <c:axId val="939706063"/>
      </c:barChart>
      <c:catAx>
        <c:axId val="9397160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939706063"/>
        <c:crosses val="autoZero"/>
        <c:auto val="1"/>
        <c:lblAlgn val="ctr"/>
        <c:lblOffset val="100"/>
        <c:noMultiLvlLbl val="0"/>
      </c:catAx>
      <c:valAx>
        <c:axId val="93970606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9397160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'BANCO DE SANGRE '!$N$30</c:f>
              <c:strCache>
                <c:ptCount val="1"/>
                <c:pt idx="0">
                  <c:v>DONACIONES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4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4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4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5CD-48B5-9249-C88FC7403CA2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5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5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5CD-48B5-9249-C88FC7403CA2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5CD-48B5-9249-C88FC7403CA2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8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8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8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5CD-48B5-9249-C88FC7403CA2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85CD-48B5-9249-C88FC7403CA2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8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8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8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85CD-48B5-9249-C88FC7403CA2}"/>
              </c:ext>
            </c:extLst>
          </c:dPt>
          <c:dPt>
            <c:idx val="6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85CD-48B5-9249-C88FC7403CA2}"/>
              </c:ext>
            </c:extLst>
          </c:dPt>
          <c:dPt>
            <c:idx val="7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5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5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5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85CD-48B5-9249-C88FC7403CA2}"/>
              </c:ext>
            </c:extLst>
          </c:dPt>
          <c:dPt>
            <c:idx val="8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4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4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4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85CD-48B5-9249-C88FC7403CA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'BANCO DE SANGRE '!$A$31:$A$39</c:f>
              <c:strCache>
                <c:ptCount val="9"/>
                <c:pt idx="0">
                  <c:v>Donadores Recibidos </c:v>
                </c:pt>
                <c:pt idx="1">
                  <c:v>Donadores APTOS</c:v>
                </c:pt>
                <c:pt idx="2">
                  <c:v>Donadores Diferidos</c:v>
                </c:pt>
                <c:pt idx="3">
                  <c:v>Donadores Altruistas</c:v>
                </c:pt>
                <c:pt idx="4">
                  <c:v>Donadores Altruistas Aptos </c:v>
                </c:pt>
                <c:pt idx="5">
                  <c:v>Donadores Altruistas diferidos </c:v>
                </c:pt>
                <c:pt idx="6">
                  <c:v>Donadores Familiares o de Reposición Aceptados </c:v>
                </c:pt>
                <c:pt idx="7">
                  <c:v>Pacientes Beneficiados </c:v>
                </c:pt>
                <c:pt idx="8">
                  <c:v>Hemocomponentes Entregados Por Servicio </c:v>
                </c:pt>
              </c:strCache>
            </c:strRef>
          </c:cat>
          <c:val>
            <c:numRef>
              <c:f>'BANCO DE SANGRE '!$N$31:$N$39</c:f>
              <c:numCache>
                <c:formatCode>#,##0</c:formatCode>
                <c:ptCount val="9"/>
                <c:pt idx="0">
                  <c:v>14383</c:v>
                </c:pt>
                <c:pt idx="1">
                  <c:v>4916</c:v>
                </c:pt>
                <c:pt idx="2">
                  <c:v>9448</c:v>
                </c:pt>
                <c:pt idx="3">
                  <c:v>424</c:v>
                </c:pt>
                <c:pt idx="4">
                  <c:v>219</c:v>
                </c:pt>
                <c:pt idx="5">
                  <c:v>228</c:v>
                </c:pt>
                <c:pt idx="6">
                  <c:v>4689</c:v>
                </c:pt>
                <c:pt idx="7">
                  <c:v>2503</c:v>
                </c:pt>
                <c:pt idx="8">
                  <c:v>8820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85CD-48B5-9249-C88FC7403CA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1104576623"/>
        <c:axId val="1104577871"/>
      </c:barChart>
      <c:catAx>
        <c:axId val="11045766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04577871"/>
        <c:crosses val="autoZero"/>
        <c:auto val="1"/>
        <c:lblAlgn val="ctr"/>
        <c:lblOffset val="100"/>
        <c:noMultiLvlLbl val="0"/>
      </c:catAx>
      <c:valAx>
        <c:axId val="110457787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045766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HEMOCOMPONENTES ENTREGADOS POR SERVICIO 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'BANCO DE SANGRE '!$N$43</c:f>
              <c:strCache>
                <c:ptCount val="1"/>
                <c:pt idx="0">
                  <c:v>HEMOCOMPONENTES ENTREGADOS POR SERVICIO 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3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3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3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495-4773-ABF9-9B1822826D7B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4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4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4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495-4773-ABF9-9B1822826D7B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5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5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495-4773-ABF9-9B1822826D7B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9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59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59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495-4773-ABF9-9B1822826D7B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6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6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6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B495-4773-ABF9-9B1822826D7B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B495-4773-ABF9-9B1822826D7B}"/>
              </c:ext>
            </c:extLst>
          </c:dPt>
          <c:dPt>
            <c:idx val="6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81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81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81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B495-4773-ABF9-9B1822826D7B}"/>
              </c:ext>
            </c:extLst>
          </c:dPt>
          <c:dPt>
            <c:idx val="7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8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8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8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B495-4773-ABF9-9B1822826D7B}"/>
              </c:ext>
            </c:extLst>
          </c:dPt>
          <c:dPt>
            <c:idx val="8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9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9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9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B495-4773-ABF9-9B1822826D7B}"/>
              </c:ext>
            </c:extLst>
          </c:dPt>
          <c:dPt>
            <c:idx val="9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9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9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9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B495-4773-ABF9-9B1822826D7B}"/>
              </c:ext>
            </c:extLst>
          </c:dPt>
          <c:dPt>
            <c:idx val="10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89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89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89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B495-4773-ABF9-9B1822826D7B}"/>
              </c:ext>
            </c:extLst>
          </c:dPt>
          <c:dPt>
            <c:idx val="11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8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8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8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B495-4773-ABF9-9B1822826D7B}"/>
              </c:ext>
            </c:extLst>
          </c:dPt>
          <c:dPt>
            <c:idx val="12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B495-4773-ABF9-9B1822826D7B}"/>
              </c:ext>
            </c:extLst>
          </c:dPt>
          <c:dPt>
            <c:idx val="13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6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6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6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B495-4773-ABF9-9B1822826D7B}"/>
              </c:ext>
            </c:extLst>
          </c:dPt>
          <c:dPt>
            <c:idx val="14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D-B495-4773-ABF9-9B1822826D7B}"/>
              </c:ext>
            </c:extLst>
          </c:dPt>
          <c:dPt>
            <c:idx val="15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5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5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5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F-B495-4773-ABF9-9B1822826D7B}"/>
              </c:ext>
            </c:extLst>
          </c:dPt>
          <c:dPt>
            <c:idx val="16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4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4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4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1-B495-4773-ABF9-9B1822826D7B}"/>
              </c:ext>
            </c:extLst>
          </c:dPt>
          <c:dPt>
            <c:idx val="17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3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3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3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3-B495-4773-ABF9-9B1822826D7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'BANCO DE SANGRE '!$A$44:$A$61</c:f>
              <c:strCache>
                <c:ptCount val="18"/>
                <c:pt idx="0">
                  <c:v>MEDICINA INTERNA </c:v>
                </c:pt>
                <c:pt idx="1">
                  <c:v>CIRUGÍA GENERAL</c:v>
                </c:pt>
                <c:pt idx="2">
                  <c:v>NEUROCIRUGIA</c:v>
                </c:pt>
                <c:pt idx="3">
                  <c:v>TERAPIA ADULTOS</c:v>
                </c:pt>
                <c:pt idx="4">
                  <c:v>URGENCIAS ADULTOS </c:v>
                </c:pt>
                <c:pt idx="5">
                  <c:v>GINECOLOGIA</c:v>
                </c:pt>
                <c:pt idx="6">
                  <c:v>TOCOCIRUGIA </c:v>
                </c:pt>
                <c:pt idx="7">
                  <c:v>NEFROLOGIA</c:v>
                </c:pt>
                <c:pt idx="8">
                  <c:v>HEMATOLOGÍA</c:v>
                </c:pt>
                <c:pt idx="9">
                  <c:v>ONCOLOGIA</c:v>
                </c:pt>
                <c:pt idx="10">
                  <c:v>PEDIATRIA</c:v>
                </c:pt>
                <c:pt idx="11">
                  <c:v>URGENCIAS PEDIATRÍA</c:v>
                </c:pt>
                <c:pt idx="12">
                  <c:v>ONCOHEMATOLOGÍA</c:v>
                </c:pt>
                <c:pt idx="13">
                  <c:v>TERAPIA INTENSIVA PEDIATRIA </c:v>
                </c:pt>
                <c:pt idx="14">
                  <c:v>UNIDAD DE QUEMANDOS PEDIATRÍA </c:v>
                </c:pt>
                <c:pt idx="15">
                  <c:v>SECIN</c:v>
                </c:pt>
                <c:pt idx="16">
                  <c:v>UCIN</c:v>
                </c:pt>
                <c:pt idx="17">
                  <c:v>UCM</c:v>
                </c:pt>
              </c:strCache>
            </c:strRef>
          </c:cat>
          <c:val>
            <c:numRef>
              <c:f>'BANCO DE SANGRE '!$N$44:$N$61</c:f>
              <c:numCache>
                <c:formatCode>#,##0</c:formatCode>
                <c:ptCount val="18"/>
                <c:pt idx="0">
                  <c:v>1637</c:v>
                </c:pt>
                <c:pt idx="1">
                  <c:v>727</c:v>
                </c:pt>
                <c:pt idx="2">
                  <c:v>101</c:v>
                </c:pt>
                <c:pt idx="3">
                  <c:v>519</c:v>
                </c:pt>
                <c:pt idx="4">
                  <c:v>1189</c:v>
                </c:pt>
                <c:pt idx="5">
                  <c:v>323</c:v>
                </c:pt>
                <c:pt idx="6">
                  <c:v>767</c:v>
                </c:pt>
                <c:pt idx="7">
                  <c:v>149</c:v>
                </c:pt>
                <c:pt idx="8">
                  <c:v>289</c:v>
                </c:pt>
                <c:pt idx="9">
                  <c:v>42</c:v>
                </c:pt>
                <c:pt idx="10">
                  <c:v>97</c:v>
                </c:pt>
                <c:pt idx="11">
                  <c:v>548</c:v>
                </c:pt>
                <c:pt idx="12">
                  <c:v>1538</c:v>
                </c:pt>
                <c:pt idx="13">
                  <c:v>148</c:v>
                </c:pt>
                <c:pt idx="14">
                  <c:v>0</c:v>
                </c:pt>
                <c:pt idx="15">
                  <c:v>116</c:v>
                </c:pt>
                <c:pt idx="16">
                  <c:v>614</c:v>
                </c:pt>
                <c:pt idx="17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B495-4773-ABF9-9B1822826D7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1104583695"/>
        <c:axId val="1104568719"/>
      </c:barChart>
      <c:catAx>
        <c:axId val="11045836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04568719"/>
        <c:crosses val="autoZero"/>
        <c:auto val="1"/>
        <c:lblAlgn val="ctr"/>
        <c:lblOffset val="100"/>
        <c:noMultiLvlLbl val="0"/>
      </c:catAx>
      <c:valAx>
        <c:axId val="11045687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045836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'BANCO DE SANGRE '!$N$7</c:f>
              <c:strCache>
                <c:ptCount val="1"/>
                <c:pt idx="0">
                  <c:v>ESTUDIOS DE INMUNOHEMATOLOGIA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3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3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3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EB-4580-8C51-1E1DDC651F05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4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4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4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0EB-4580-8C51-1E1DDC651F05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5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5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5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0EB-4580-8C51-1E1DDC651F05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61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61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61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0EB-4580-8C51-1E1DDC651F05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6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6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6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40EB-4580-8C51-1E1DDC651F05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40EB-4580-8C51-1E1DDC651F05}"/>
              </c:ext>
            </c:extLst>
          </c:dPt>
          <c:dPt>
            <c:idx val="6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8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8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8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40EB-4580-8C51-1E1DDC651F05}"/>
              </c:ext>
            </c:extLst>
          </c:dPt>
          <c:dPt>
            <c:idx val="7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9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9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9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40EB-4580-8C51-1E1DDC651F05}"/>
              </c:ext>
            </c:extLst>
          </c:dPt>
          <c:dPt>
            <c:idx val="8"/>
            <c:invertIfNegative val="0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40EB-4580-8C51-1E1DDC651F05}"/>
              </c:ext>
            </c:extLst>
          </c:dPt>
          <c:dPt>
            <c:idx val="9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9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9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9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40EB-4580-8C51-1E1DDC651F05}"/>
              </c:ext>
            </c:extLst>
          </c:dPt>
          <c:dPt>
            <c:idx val="10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8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8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8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40EB-4580-8C51-1E1DDC651F05}"/>
              </c:ext>
            </c:extLst>
          </c:dPt>
          <c:dPt>
            <c:idx val="11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40EB-4580-8C51-1E1DDC651F05}"/>
              </c:ext>
            </c:extLst>
          </c:dPt>
          <c:dPt>
            <c:idx val="12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69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69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69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40EB-4580-8C51-1E1DDC651F05}"/>
              </c:ext>
            </c:extLst>
          </c:dPt>
          <c:dPt>
            <c:idx val="13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6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6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6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40EB-4580-8C51-1E1DDC651F05}"/>
              </c:ext>
            </c:extLst>
          </c:dPt>
          <c:dPt>
            <c:idx val="14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5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5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5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D-40EB-4580-8C51-1E1DDC651F05}"/>
              </c:ext>
            </c:extLst>
          </c:dPt>
          <c:dPt>
            <c:idx val="15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4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4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4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F-40EB-4580-8C51-1E1DDC651F05}"/>
              </c:ext>
            </c:extLst>
          </c:dPt>
          <c:dPt>
            <c:idx val="16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3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3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3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1-40EB-4580-8C51-1E1DDC651F0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'BANCO DE SANGRE '!$A$8:$A$26</c:f>
              <c:strCache>
                <c:ptCount val="16"/>
                <c:pt idx="0">
                  <c:v>ALBUMINA</c:v>
                </c:pt>
                <c:pt idx="1">
                  <c:v>AUTOTESTIGO</c:v>
                </c:pt>
                <c:pt idx="2">
                  <c:v>BH</c:v>
                </c:pt>
                <c:pt idx="3">
                  <c:v>CONTROL RH</c:v>
                </c:pt>
                <c:pt idx="4">
                  <c:v>COOMBS DIRECTO</c:v>
                </c:pt>
                <c:pt idx="5">
                  <c:v>FENOTIPO</c:v>
                </c:pt>
                <c:pt idx="6">
                  <c:v>GRUPO INVERSO</c:v>
                </c:pt>
                <c:pt idx="7">
                  <c:v>GRUPO SANGUINEO</c:v>
                </c:pt>
                <c:pt idx="8">
                  <c:v>HEMOLISINAS</c:v>
                </c:pt>
                <c:pt idx="9">
                  <c:v>IDENTIFICACIÓN DE ANTICUERPOS IRREGULARES </c:v>
                </c:pt>
                <c:pt idx="10">
                  <c:v>LECTINAS </c:v>
                </c:pt>
                <c:pt idx="11">
                  <c:v>LECTINAS H </c:v>
                </c:pt>
                <c:pt idx="12">
                  <c:v>PRUEBAS CRUZADAS</c:v>
                </c:pt>
                <c:pt idx="13">
                  <c:v>PRUEBAS ESPECIALES </c:v>
                </c:pt>
                <c:pt idx="14">
                  <c:v>SERASCAN II</c:v>
                </c:pt>
                <c:pt idx="15">
                  <c:v>VARIANTE DU</c:v>
                </c:pt>
              </c:strCache>
              <c:extLst/>
            </c:strRef>
          </c:cat>
          <c:val>
            <c:numRef>
              <c:f>'BANCO DE SANGRE '!$N$8:$N$26</c:f>
              <c:numCache>
                <c:formatCode>#,##0</c:formatCode>
                <c:ptCount val="16"/>
                <c:pt idx="0">
                  <c:v>4</c:v>
                </c:pt>
                <c:pt idx="1">
                  <c:v>2679</c:v>
                </c:pt>
                <c:pt idx="2">
                  <c:v>12480</c:v>
                </c:pt>
                <c:pt idx="3">
                  <c:v>18812</c:v>
                </c:pt>
                <c:pt idx="4">
                  <c:v>4717</c:v>
                </c:pt>
                <c:pt idx="5">
                  <c:v>279</c:v>
                </c:pt>
                <c:pt idx="6">
                  <c:v>17019</c:v>
                </c:pt>
                <c:pt idx="7">
                  <c:v>18812</c:v>
                </c:pt>
                <c:pt idx="8">
                  <c:v>3144</c:v>
                </c:pt>
                <c:pt idx="9">
                  <c:v>10</c:v>
                </c:pt>
                <c:pt idx="10">
                  <c:v>3962</c:v>
                </c:pt>
                <c:pt idx="11">
                  <c:v>385</c:v>
                </c:pt>
                <c:pt idx="12">
                  <c:v>21031</c:v>
                </c:pt>
                <c:pt idx="13">
                  <c:v>0</c:v>
                </c:pt>
                <c:pt idx="14">
                  <c:v>1366</c:v>
                </c:pt>
                <c:pt idx="15">
                  <c:v>488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22-40EB-4580-8C51-1E1DDC651F0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104573711"/>
        <c:axId val="1104571215"/>
      </c:barChart>
      <c:catAx>
        <c:axId val="110457371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04571215"/>
        <c:crosses val="autoZero"/>
        <c:auto val="1"/>
        <c:lblAlgn val="ctr"/>
        <c:lblOffset val="100"/>
        <c:noMultiLvlLbl val="0"/>
      </c:catAx>
      <c:valAx>
        <c:axId val="11045712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045737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MX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MX"/>
              <a:t>PRUEBAS DE TAMIZAJE 2025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'PRUEBAS DE TAMIZAJE BS'!$B$168</c:f>
              <c:strCache>
                <c:ptCount val="1"/>
                <c:pt idx="0">
                  <c:v>REALIZADAS 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76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hade val="76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shade val="7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'PRUEBAS DE TAMIZAJE BS'!$A$169:$A$176</c:f>
              <c:strCache>
                <c:ptCount val="8"/>
                <c:pt idx="0">
                  <c:v>TREPONEMA PALLIDUM/SYPHILIS/ SIFILIS</c:v>
                </c:pt>
                <c:pt idx="1">
                  <c:v>VIRUS INMUNODEFICIENCIA HUMANA</c:v>
                </c:pt>
                <c:pt idx="2">
                  <c:v>VIRUS HEPATÍTIS B</c:v>
                </c:pt>
                <c:pt idx="3">
                  <c:v>VIRUS HEPATITIS C</c:v>
                </c:pt>
                <c:pt idx="4">
                  <c:v>BRUCELLA/ ROSA VENGALA </c:v>
                </c:pt>
                <c:pt idx="5">
                  <c:v>TRYPANOSOMO CRUZI/CHAGAS </c:v>
                </c:pt>
                <c:pt idx="6">
                  <c:v>NAT </c:v>
                </c:pt>
                <c:pt idx="7">
                  <c:v>TOTAL </c:v>
                </c:pt>
              </c:strCache>
            </c:strRef>
          </c:cat>
          <c:val>
            <c:numRef>
              <c:f>'PRUEBAS DE TAMIZAJE BS'!$B$169:$B$176</c:f>
              <c:numCache>
                <c:formatCode>#,##0</c:formatCode>
                <c:ptCount val="8"/>
                <c:pt idx="0">
                  <c:v>6603</c:v>
                </c:pt>
                <c:pt idx="1">
                  <c:v>7142</c:v>
                </c:pt>
                <c:pt idx="2">
                  <c:v>6644</c:v>
                </c:pt>
                <c:pt idx="3">
                  <c:v>6640</c:v>
                </c:pt>
                <c:pt idx="4">
                  <c:v>5701</c:v>
                </c:pt>
                <c:pt idx="5">
                  <c:v>6634</c:v>
                </c:pt>
                <c:pt idx="6">
                  <c:v>4378</c:v>
                </c:pt>
                <c:pt idx="7">
                  <c:v>43742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5F-45BF-BE2A-011573D88B60}"/>
            </c:ext>
          </c:extLst>
        </c:ser>
        <c:ser>
          <c:idx val="1"/>
          <c:order val="1"/>
          <c:tx>
            <c:strRef>
              <c:f>'PRUEBAS DE TAMIZAJE BS'!$C$168</c:f>
              <c:strCache>
                <c:ptCount val="1"/>
                <c:pt idx="0">
                  <c:v>REACTIVAS 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77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tint val="77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tint val="77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'PRUEBAS DE TAMIZAJE BS'!$A$169:$A$176</c:f>
              <c:strCache>
                <c:ptCount val="8"/>
                <c:pt idx="0">
                  <c:v>TREPONEMA PALLIDUM/SYPHILIS/ SIFILIS</c:v>
                </c:pt>
                <c:pt idx="1">
                  <c:v>VIRUS INMUNODEFICIENCIA HUMANA</c:v>
                </c:pt>
                <c:pt idx="2">
                  <c:v>VIRUS HEPATÍTIS B</c:v>
                </c:pt>
                <c:pt idx="3">
                  <c:v>VIRUS HEPATITIS C</c:v>
                </c:pt>
                <c:pt idx="4">
                  <c:v>BRUCELLA/ ROSA VENGALA </c:v>
                </c:pt>
                <c:pt idx="5">
                  <c:v>TRYPANOSOMO CRUZI/CHAGAS </c:v>
                </c:pt>
                <c:pt idx="6">
                  <c:v>NAT </c:v>
                </c:pt>
                <c:pt idx="7">
                  <c:v>TOTAL </c:v>
                </c:pt>
              </c:strCache>
            </c:strRef>
          </c:cat>
          <c:val>
            <c:numRef>
              <c:f>'PRUEBAS DE TAMIZAJE BS'!$C$169:$C$176</c:f>
              <c:numCache>
                <c:formatCode>#,##0</c:formatCode>
                <c:ptCount val="8"/>
                <c:pt idx="0">
                  <c:v>37</c:v>
                </c:pt>
                <c:pt idx="1">
                  <c:v>9</c:v>
                </c:pt>
                <c:pt idx="2">
                  <c:v>15</c:v>
                </c:pt>
                <c:pt idx="3">
                  <c:v>21</c:v>
                </c:pt>
                <c:pt idx="4">
                  <c:v>15</c:v>
                </c:pt>
                <c:pt idx="5">
                  <c:v>13</c:v>
                </c:pt>
                <c:pt idx="6">
                  <c:v>1</c:v>
                </c:pt>
                <c:pt idx="7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5F-45BF-BE2A-011573D88B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3994879"/>
        <c:axId val="383995295"/>
      </c:barChart>
      <c:catAx>
        <c:axId val="3839948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383995295"/>
        <c:crosses val="autoZero"/>
        <c:auto val="1"/>
        <c:lblAlgn val="ctr"/>
        <c:lblOffset val="100"/>
        <c:noMultiLvlLbl val="0"/>
      </c:catAx>
      <c:valAx>
        <c:axId val="3839952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383994879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MX"/>
              <a:t>PRUEBAS DE TAMIZAJE 2025 CONFIRMATORIAS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'PRUEBAS DE TAMIZAJE BS'!$B$183</c:f>
              <c:strCache>
                <c:ptCount val="1"/>
                <c:pt idx="0">
                  <c:v>POSITIVOS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hade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shade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'PRUEBAS DE TAMIZAJE BS'!$A$184:$A$191</c:f>
              <c:strCache>
                <c:ptCount val="8"/>
                <c:pt idx="0">
                  <c:v>TREPONEMA PALLIDUM/SYPHILIS/ SIFILIS</c:v>
                </c:pt>
                <c:pt idx="1">
                  <c:v>VIRUS INMUNODEFICIENCIA HUMANA</c:v>
                </c:pt>
                <c:pt idx="2">
                  <c:v>VIRUS HEPATÍTIS B</c:v>
                </c:pt>
                <c:pt idx="3">
                  <c:v>VIRUS HEPATITIS C</c:v>
                </c:pt>
                <c:pt idx="4">
                  <c:v>BRUCELLA/ ROSA VENGALA </c:v>
                </c:pt>
                <c:pt idx="5">
                  <c:v>TRYPANOSOMO CRUZI/CHAGAS </c:v>
                </c:pt>
                <c:pt idx="6">
                  <c:v>NAT </c:v>
                </c:pt>
                <c:pt idx="7">
                  <c:v>TOTAL </c:v>
                </c:pt>
              </c:strCache>
            </c:strRef>
          </c:cat>
          <c:val>
            <c:numRef>
              <c:f>'PRUEBAS DE TAMIZAJE BS'!$B$184:$B$191</c:f>
              <c:numCache>
                <c:formatCode>#,##0</c:formatCode>
                <c:ptCount val="8"/>
                <c:pt idx="0">
                  <c:v>13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2</c:v>
                </c:pt>
                <c:pt idx="6">
                  <c:v>0</c:v>
                </c:pt>
                <c:pt idx="7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83-4E49-BF95-7170C82B3A6A}"/>
            </c:ext>
          </c:extLst>
        </c:ser>
        <c:ser>
          <c:idx val="1"/>
          <c:order val="1"/>
          <c:tx>
            <c:strRef>
              <c:f>'PRUEBAS DE TAMIZAJE BS'!$C$183</c:f>
              <c:strCache>
                <c:ptCount val="1"/>
                <c:pt idx="0">
                  <c:v>NEGATIVOS 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'PRUEBAS DE TAMIZAJE BS'!$A$184:$A$191</c:f>
              <c:strCache>
                <c:ptCount val="8"/>
                <c:pt idx="0">
                  <c:v>TREPONEMA PALLIDUM/SYPHILIS/ SIFILIS</c:v>
                </c:pt>
                <c:pt idx="1">
                  <c:v>VIRUS INMUNODEFICIENCIA HUMANA</c:v>
                </c:pt>
                <c:pt idx="2">
                  <c:v>VIRUS HEPATÍTIS B</c:v>
                </c:pt>
                <c:pt idx="3">
                  <c:v>VIRUS HEPATITIS C</c:v>
                </c:pt>
                <c:pt idx="4">
                  <c:v>BRUCELLA/ ROSA VENGALA </c:v>
                </c:pt>
                <c:pt idx="5">
                  <c:v>TRYPANOSOMO CRUZI/CHAGAS </c:v>
                </c:pt>
                <c:pt idx="6">
                  <c:v>NAT </c:v>
                </c:pt>
                <c:pt idx="7">
                  <c:v>TOTAL </c:v>
                </c:pt>
              </c:strCache>
            </c:strRef>
          </c:cat>
          <c:val>
            <c:numRef>
              <c:f>'PRUEBAS DE TAMIZAJE BS'!$C$184:$C$191</c:f>
              <c:numCache>
                <c:formatCode>#,##0</c:formatCode>
                <c:ptCount val="8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  <c:pt idx="7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83-4E49-BF95-7170C82B3A6A}"/>
            </c:ext>
          </c:extLst>
        </c:ser>
        <c:ser>
          <c:idx val="2"/>
          <c:order val="2"/>
          <c:tx>
            <c:strRef>
              <c:f>'PRUEBAS DE TAMIZAJE BS'!$D$183</c:f>
              <c:strCache>
                <c:ptCount val="1"/>
                <c:pt idx="0">
                  <c:v>INDETERMINADO 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tint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tint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'PRUEBAS DE TAMIZAJE BS'!$A$184:$A$191</c:f>
              <c:strCache>
                <c:ptCount val="8"/>
                <c:pt idx="0">
                  <c:v>TREPONEMA PALLIDUM/SYPHILIS/ SIFILIS</c:v>
                </c:pt>
                <c:pt idx="1">
                  <c:v>VIRUS INMUNODEFICIENCIA HUMANA</c:v>
                </c:pt>
                <c:pt idx="2">
                  <c:v>VIRUS HEPATÍTIS B</c:v>
                </c:pt>
                <c:pt idx="3">
                  <c:v>VIRUS HEPATITIS C</c:v>
                </c:pt>
                <c:pt idx="4">
                  <c:v>BRUCELLA/ ROSA VENGALA </c:v>
                </c:pt>
                <c:pt idx="5">
                  <c:v>TRYPANOSOMO CRUZI/CHAGAS </c:v>
                </c:pt>
                <c:pt idx="6">
                  <c:v>NAT </c:v>
                </c:pt>
                <c:pt idx="7">
                  <c:v>TOTAL </c:v>
                </c:pt>
              </c:strCache>
            </c:strRef>
          </c:cat>
          <c:val>
            <c:numRef>
              <c:f>'PRUEBAS DE TAMIZAJE BS'!$D$184:$D$191</c:f>
              <c:numCache>
                <c:formatCode>#,##0</c:formatCode>
                <c:ptCount val="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83-4E49-BF95-7170C82B3A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98517871"/>
        <c:axId val="498506639"/>
      </c:barChart>
      <c:catAx>
        <c:axId val="4985178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498506639"/>
        <c:crosses val="autoZero"/>
        <c:auto val="1"/>
        <c:lblAlgn val="ctr"/>
        <c:lblOffset val="100"/>
        <c:noMultiLvlLbl val="0"/>
      </c:catAx>
      <c:valAx>
        <c:axId val="4985066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498517871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ysClr val="windowText" lastClr="000000"/>
                </a:solidFill>
              </a:rPr>
              <a:t>BANCO</a:t>
            </a:r>
            <a:r>
              <a:rPr lang="en-US" baseline="0">
                <a:solidFill>
                  <a:sysClr val="windowText" lastClr="000000"/>
                </a:solidFill>
              </a:rPr>
              <a:t> DE SANGRE 2025</a:t>
            </a:r>
            <a:endParaRPr lang="en-US">
              <a:solidFill>
                <a:sysClr val="windowText" lastClr="000000"/>
              </a:solidFill>
            </a:endParaRPr>
          </a:p>
        </c:rich>
      </c:tx>
      <c:layout>
        <c:manualLayout>
          <c:xMode val="edge"/>
          <c:yMode val="edge"/>
          <c:x val="0.36861810715124144"/>
          <c:y val="2.62725734675280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'BANCO DE SANGRE '!$B$86</c:f>
              <c:strCache>
                <c:ptCount val="1"/>
                <c:pt idx="0">
                  <c:v>Anual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D61-4BE2-8B07-F863BCF8BF85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D61-4BE2-8B07-F863BCF8BF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'BANCO DE SANGRE '!$A$87:$A$88</c:f>
              <c:strCache>
                <c:ptCount val="2"/>
                <c:pt idx="0">
                  <c:v>Procedimientos de Aféresis </c:v>
                </c:pt>
                <c:pt idx="1">
                  <c:v>Procedimientos de Recambio Plasmático </c:v>
                </c:pt>
              </c:strCache>
            </c:strRef>
          </c:cat>
          <c:val>
            <c:numRef>
              <c:f>'BANCO DE SANGRE '!$B$87:$B$88</c:f>
              <c:numCache>
                <c:formatCode>General</c:formatCode>
                <c:ptCount val="2"/>
                <c:pt idx="0">
                  <c:v>185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D61-4BE2-8B07-F863BCF8BF8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50826879"/>
        <c:axId val="2050820223"/>
      </c:barChart>
      <c:catAx>
        <c:axId val="20508268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050820223"/>
        <c:crosses val="autoZero"/>
        <c:auto val="1"/>
        <c:lblAlgn val="ctr"/>
        <c:lblOffset val="100"/>
        <c:noMultiLvlLbl val="0"/>
      </c:catAx>
      <c:valAx>
        <c:axId val="20508202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050826879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MX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s-MX"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600" b="1" dirty="0"/>
              <a:t>DÍA MUNDIAL DEL DONANTE DE SANGRE 2025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5">
                    <a:tint val="100000"/>
                    <a:shade val="100000"/>
                    <a:satMod val="130000"/>
                  </a:schemeClr>
                </a:gs>
                <a:gs pos="100000">
                  <a:schemeClr val="accent5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EEC-4EC9-ACE4-8BEE7256507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EEC-4EC9-ACE4-8BEE725650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MX"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Hoja1!$A$32:$A$33</c:f>
              <c:strCache>
                <c:ptCount val="2"/>
                <c:pt idx="0">
                  <c:v>DONADORES ACEPTADOS</c:v>
                </c:pt>
                <c:pt idx="1">
                  <c:v>DONADORES DIFERIDOS</c:v>
                </c:pt>
              </c:strCache>
            </c:strRef>
          </c:cat>
          <c:val>
            <c:numRef>
              <c:f>Hoja1!$B$32:$B$33</c:f>
              <c:numCache>
                <c:formatCode>General</c:formatCode>
                <c:ptCount val="2"/>
                <c:pt idx="0">
                  <c:v>19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40-4AED-A018-6924C9F32A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38366976"/>
        <c:axId val="138368512"/>
      </c:barChart>
      <c:catAx>
        <c:axId val="1383669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MX"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38368512"/>
        <c:crosses val="autoZero"/>
        <c:auto val="1"/>
        <c:lblAlgn val="ctr"/>
        <c:lblOffset val="100"/>
        <c:noMultiLvlLbl val="0"/>
      </c:catAx>
      <c:valAx>
        <c:axId val="1383685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38366976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MX">
                <a:solidFill>
                  <a:sysClr val="windowText" lastClr="000000"/>
                </a:solidFill>
              </a:rPr>
              <a:t>TRANSFUSIONES Y PACIENTES BENEFICIADOS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'BANCO DE SANGRE '!$A$101</c:f>
              <c:strCache>
                <c:ptCount val="1"/>
                <c:pt idx="0">
                  <c:v>Hemocomponentes Entregados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7600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hade val="7600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shade val="7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'BANCO DE SANGRE '!$B$100:$N$100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AGOS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  <c:extLst/>
            </c:strRef>
          </c:cat>
          <c:val>
            <c:numRef>
              <c:f>'BANCO DE SANGRE '!$B$101:$N$101</c:f>
              <c:numCache>
                <c:formatCode>General</c:formatCode>
                <c:ptCount val="12"/>
                <c:pt idx="0">
                  <c:v>755</c:v>
                </c:pt>
                <c:pt idx="1">
                  <c:v>586</c:v>
                </c:pt>
                <c:pt idx="2">
                  <c:v>726</c:v>
                </c:pt>
                <c:pt idx="3">
                  <c:v>780</c:v>
                </c:pt>
                <c:pt idx="4">
                  <c:v>652</c:v>
                </c:pt>
                <c:pt idx="5">
                  <c:v>617</c:v>
                </c:pt>
                <c:pt idx="6">
                  <c:v>804</c:v>
                </c:pt>
                <c:pt idx="7">
                  <c:v>736</c:v>
                </c:pt>
                <c:pt idx="8">
                  <c:v>1181</c:v>
                </c:pt>
                <c:pt idx="9">
                  <c:v>681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189C-4826-B5F4-63EA7464B268}"/>
            </c:ext>
          </c:extLst>
        </c:ser>
        <c:ser>
          <c:idx val="1"/>
          <c:order val="1"/>
          <c:tx>
            <c:strRef>
              <c:f>'BANCO DE SANGRE '!$A$102</c:f>
              <c:strCache>
                <c:ptCount val="1"/>
                <c:pt idx="0">
                  <c:v>Total de Pacientes Beneficiados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7700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tint val="7700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tint val="77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'BANCO DE SANGRE '!$B$100:$N$100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AGOS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  <c:extLst/>
            </c:strRef>
          </c:cat>
          <c:val>
            <c:numRef>
              <c:f>'BANCO DE SANGRE '!$B$102:$N$102</c:f>
              <c:numCache>
                <c:formatCode>General</c:formatCode>
                <c:ptCount val="12"/>
                <c:pt idx="0">
                  <c:v>244</c:v>
                </c:pt>
                <c:pt idx="1">
                  <c:v>204</c:v>
                </c:pt>
                <c:pt idx="2">
                  <c:v>251</c:v>
                </c:pt>
                <c:pt idx="3">
                  <c:v>251</c:v>
                </c:pt>
                <c:pt idx="4">
                  <c:v>473</c:v>
                </c:pt>
                <c:pt idx="5">
                  <c:v>234</c:v>
                </c:pt>
                <c:pt idx="6">
                  <c:v>278</c:v>
                </c:pt>
                <c:pt idx="7">
                  <c:v>260</c:v>
                </c:pt>
                <c:pt idx="8">
                  <c:v>282</c:v>
                </c:pt>
                <c:pt idx="9">
                  <c:v>262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189C-4826-B5F4-63EA7464B26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54617535"/>
        <c:axId val="154616703"/>
      </c:barChart>
      <c:catAx>
        <c:axId val="1546175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54616703"/>
        <c:crosses val="autoZero"/>
        <c:auto val="1"/>
        <c:lblAlgn val="ctr"/>
        <c:lblOffset val="100"/>
        <c:noMultiLvlLbl val="0"/>
      </c:catAx>
      <c:valAx>
        <c:axId val="1546167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546175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MX"/>
    </a:p>
  </c:txPr>
  <c:externalData r:id="rId4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MX"/>
              <a:t>ESTUDIOS REALIZADOS 2025</a:t>
            </a:r>
          </a:p>
        </c:rich>
      </c:tx>
      <c:layout>
        <c:manualLayout>
          <c:xMode val="edge"/>
          <c:yMode val="edge"/>
          <c:x val="0.1556530592008218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LAB FINAL '!$N$81</c:f>
              <c:strCache>
                <c:ptCount val="1"/>
                <c:pt idx="0">
                  <c:v>ESTUDIOS REALIZADOS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99C-4046-B7B2-A574DAFAED1A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99C-4046-B7B2-A574DAFAED1A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99C-4046-B7B2-A574DAFAED1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LAB FINAL '!$A$82:$A$84</c:f>
              <c:strCache>
                <c:ptCount val="3"/>
                <c:pt idx="0">
                  <c:v>AMBULATORIO</c:v>
                </c:pt>
                <c:pt idx="1">
                  <c:v>HOSPITALIZADOS</c:v>
                </c:pt>
                <c:pt idx="2">
                  <c:v>URGENCIAS</c:v>
                </c:pt>
              </c:strCache>
            </c:strRef>
          </c:cat>
          <c:val>
            <c:numRef>
              <c:f>'INF LAB FINAL '!$N$82:$N$84</c:f>
              <c:numCache>
                <c:formatCode>#,##0</c:formatCode>
                <c:ptCount val="3"/>
                <c:pt idx="0">
                  <c:v>577977</c:v>
                </c:pt>
                <c:pt idx="1">
                  <c:v>483481</c:v>
                </c:pt>
                <c:pt idx="2">
                  <c:v>1793866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99C-4046-B7B2-A574DAFAED1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41578623"/>
        <c:axId val="1141581119"/>
      </c:barChart>
      <c:catAx>
        <c:axId val="1141578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41581119"/>
        <c:crosses val="autoZero"/>
        <c:auto val="1"/>
        <c:lblAlgn val="ctr"/>
        <c:lblOffset val="100"/>
        <c:noMultiLvlLbl val="0"/>
      </c:catAx>
      <c:valAx>
        <c:axId val="11415811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415786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LAB FINAL '!$N$87</c:f>
              <c:strCache>
                <c:ptCount val="1"/>
                <c:pt idx="0">
                  <c:v>PACIENTES ATENDIDOS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AF1-4724-9EEE-4B6A77D001A0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AF1-4724-9EEE-4B6A77D001A0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AF1-4724-9EEE-4B6A77D001A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LAB FINAL '!$A$88:$A$90</c:f>
              <c:strCache>
                <c:ptCount val="3"/>
                <c:pt idx="0">
                  <c:v>AMBULATORIOS</c:v>
                </c:pt>
                <c:pt idx="1">
                  <c:v>HOSPITALIZADOS</c:v>
                </c:pt>
                <c:pt idx="2">
                  <c:v>URGENCIAS</c:v>
                </c:pt>
              </c:strCache>
            </c:strRef>
          </c:cat>
          <c:val>
            <c:numRef>
              <c:f>'INF LAB FINAL '!$N$88:$N$90</c:f>
              <c:numCache>
                <c:formatCode>#,##0</c:formatCode>
                <c:ptCount val="3"/>
                <c:pt idx="0">
                  <c:v>36371</c:v>
                </c:pt>
                <c:pt idx="1">
                  <c:v>37974</c:v>
                </c:pt>
                <c:pt idx="2">
                  <c:v>216190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AF1-4724-9EEE-4B6A77D001A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41554911"/>
        <c:axId val="1141572383"/>
      </c:barChart>
      <c:catAx>
        <c:axId val="11415549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41572383"/>
        <c:crosses val="autoZero"/>
        <c:auto val="1"/>
        <c:lblAlgn val="ctr"/>
        <c:lblOffset val="100"/>
        <c:noMultiLvlLbl val="0"/>
      </c:catAx>
      <c:valAx>
        <c:axId val="11415723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415549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Estudios Bacteriología y Microbiología </a:t>
            </a:r>
            <a:r>
              <a:rPr lang="es-ES" sz="1000" dirty="0"/>
              <a:t>MATUTINO/JORNADA ACUMULADA  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LAB FINAL '!$N$8</c:f>
              <c:strCache>
                <c:ptCount val="1"/>
                <c:pt idx="0">
                  <c:v>Estudios Bacteriología y Microbiología MATUTINO/JORNADA ACUMULADA  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5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5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678-4444-83DB-9D23EB9BA743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678-4444-83DB-9D23EB9BA743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678-4444-83DB-9D23EB9BA743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678-4444-83DB-9D23EB9BA743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5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5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5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E678-4444-83DB-9D23EB9BA74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LAB FINAL '!$A$9:$A$13</c:f>
              <c:strCache>
                <c:ptCount val="5"/>
                <c:pt idx="0">
                  <c:v>CULTIVOS</c:v>
                </c:pt>
                <c:pt idx="1">
                  <c:v>MICROSCOPIA</c:v>
                </c:pt>
                <c:pt idx="2">
                  <c:v>PRUEBAS</c:v>
                </c:pt>
                <c:pt idx="3">
                  <c:v>TINCIONES</c:v>
                </c:pt>
                <c:pt idx="4">
                  <c:v>PCR</c:v>
                </c:pt>
              </c:strCache>
            </c:strRef>
          </c:cat>
          <c:val>
            <c:numRef>
              <c:f>'INF LAB FINAL '!$N$9:$N$13</c:f>
              <c:numCache>
                <c:formatCode>#,##0</c:formatCode>
                <c:ptCount val="5"/>
                <c:pt idx="0">
                  <c:v>15607</c:v>
                </c:pt>
                <c:pt idx="1">
                  <c:v>539</c:v>
                </c:pt>
                <c:pt idx="2">
                  <c:v>14036</c:v>
                </c:pt>
                <c:pt idx="3">
                  <c:v>5839</c:v>
                </c:pt>
                <c:pt idx="4">
                  <c:v>1626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678-4444-83DB-9D23EB9BA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098609183"/>
        <c:axId val="1098596703"/>
      </c:barChart>
      <c:catAx>
        <c:axId val="1098609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98596703"/>
        <c:crosses val="autoZero"/>
        <c:auto val="1"/>
        <c:lblAlgn val="ctr"/>
        <c:lblOffset val="100"/>
        <c:noMultiLvlLbl val="0"/>
      </c:catAx>
      <c:valAx>
        <c:axId val="10985967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98609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Estudios Bacteriología y </a:t>
            </a:r>
            <a:r>
              <a:rPr lang="es-ES" sz="1200" dirty="0"/>
              <a:t>Microbiología Vespertino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LAB FINAL '!$N$17</c:f>
              <c:strCache>
                <c:ptCount val="1"/>
                <c:pt idx="0">
                  <c:v>Estudios Bacteriología y Microbiología Vespertino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5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5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655-4B99-BDA4-A8A8ECD842B9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655-4B99-BDA4-A8A8ECD842B9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655-4B99-BDA4-A8A8ECD842B9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655-4B99-BDA4-A8A8ECD842B9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5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5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5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655-4B99-BDA4-A8A8ECD842B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LAB FINAL '!$A$18:$A$22</c:f>
              <c:strCache>
                <c:ptCount val="5"/>
                <c:pt idx="0">
                  <c:v>CULTIVOS</c:v>
                </c:pt>
                <c:pt idx="1">
                  <c:v>MICROSCOPIA</c:v>
                </c:pt>
                <c:pt idx="2">
                  <c:v>PRUEBAS</c:v>
                </c:pt>
                <c:pt idx="3">
                  <c:v>TINCIONES</c:v>
                </c:pt>
                <c:pt idx="4">
                  <c:v>PCR</c:v>
                </c:pt>
              </c:strCache>
            </c:strRef>
          </c:cat>
          <c:val>
            <c:numRef>
              <c:f>'INF LAB FINAL '!$N$18:$N$22</c:f>
              <c:numCache>
                <c:formatCode>#,##0</c:formatCode>
                <c:ptCount val="5"/>
                <c:pt idx="0">
                  <c:v>5414</c:v>
                </c:pt>
                <c:pt idx="1">
                  <c:v>3</c:v>
                </c:pt>
                <c:pt idx="2">
                  <c:v>0</c:v>
                </c:pt>
                <c:pt idx="3">
                  <c:v>1078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655-4B99-BDA4-A8A8ECD842B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098604607"/>
        <c:axId val="1098609599"/>
      </c:barChart>
      <c:catAx>
        <c:axId val="1098604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98609599"/>
        <c:crosses val="autoZero"/>
        <c:auto val="1"/>
        <c:lblAlgn val="ctr"/>
        <c:lblOffset val="100"/>
        <c:noMultiLvlLbl val="0"/>
      </c:catAx>
      <c:valAx>
        <c:axId val="10986095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986046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Estudios Bacteriología y Microbiología </a:t>
            </a:r>
          </a:p>
          <a:p>
            <a:pPr>
              <a:defRPr/>
            </a:pPr>
            <a:r>
              <a:rPr lang="es-ES" sz="1200" dirty="0"/>
              <a:t>Consulta Externa (Ambulatorios)  Vespertino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LAB FINAL '!$N$28</c:f>
              <c:strCache>
                <c:ptCount val="1"/>
                <c:pt idx="0">
                  <c:v>Estudios Bacteriología y Microbiología Consulta Externa (Ambulatorios)  Vespertino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5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5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FD9-4499-B010-A7E818ADFD37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FD9-4499-B010-A7E818ADFD37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FD9-4499-B010-A7E818ADFD37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FD9-4499-B010-A7E818ADFD37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5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5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5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FD9-4499-B010-A7E818ADFD3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LAB FINAL '!$A$29:$A$33</c:f>
              <c:strCache>
                <c:ptCount val="5"/>
                <c:pt idx="0">
                  <c:v>CULTIVOS</c:v>
                </c:pt>
                <c:pt idx="1">
                  <c:v>MICROSCOPIA</c:v>
                </c:pt>
                <c:pt idx="2">
                  <c:v>PRUEBAS</c:v>
                </c:pt>
                <c:pt idx="3">
                  <c:v>TINCIONES</c:v>
                </c:pt>
                <c:pt idx="4">
                  <c:v>PCR</c:v>
                </c:pt>
              </c:strCache>
            </c:strRef>
          </c:cat>
          <c:val>
            <c:numRef>
              <c:f>'INF LAB FINAL '!$N$29:$N$33</c:f>
              <c:numCache>
                <c:formatCode>#,##0</c:formatCode>
                <c:ptCount val="5"/>
                <c:pt idx="0">
                  <c:v>4431</c:v>
                </c:pt>
                <c:pt idx="1">
                  <c:v>1782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FD9-4499-B010-A7E818ADFD3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098607519"/>
        <c:axId val="1098605855"/>
      </c:barChart>
      <c:catAx>
        <c:axId val="1098607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98605855"/>
        <c:crosses val="autoZero"/>
        <c:auto val="1"/>
        <c:lblAlgn val="ctr"/>
        <c:lblOffset val="100"/>
        <c:noMultiLvlLbl val="0"/>
      </c:catAx>
      <c:valAx>
        <c:axId val="109860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98607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LAB FINAL '!$N$37</c:f>
              <c:strCache>
                <c:ptCount val="1"/>
                <c:pt idx="0">
                  <c:v>Estudios Hematología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114-41CE-8199-0364299D0BA1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114-41CE-8199-0364299D0BA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LAB FINAL '!$A$38:$A$39</c:f>
              <c:strCache>
                <c:ptCount val="2"/>
                <c:pt idx="0">
                  <c:v>HOSPITALIZACION (Pacientes) </c:v>
                </c:pt>
                <c:pt idx="1">
                  <c:v>CONSULTA EXTERNA (Ambulatorios) </c:v>
                </c:pt>
              </c:strCache>
            </c:strRef>
          </c:cat>
          <c:val>
            <c:numRef>
              <c:f>'INF LAB FINAL '!$N$38:$N$39</c:f>
              <c:numCache>
                <c:formatCode>#,##0</c:formatCode>
                <c:ptCount val="2"/>
                <c:pt idx="0">
                  <c:v>72678</c:v>
                </c:pt>
                <c:pt idx="1">
                  <c:v>113629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14-41CE-8199-0364299D0BA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098611263"/>
        <c:axId val="1098600031"/>
      </c:barChart>
      <c:catAx>
        <c:axId val="1098611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98600031"/>
        <c:crosses val="autoZero"/>
        <c:auto val="1"/>
        <c:lblAlgn val="ctr"/>
        <c:lblOffset val="100"/>
        <c:noMultiLvlLbl val="0"/>
      </c:catAx>
      <c:valAx>
        <c:axId val="10986000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986112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LAB FINAL '!$N$42</c:f>
              <c:strCache>
                <c:ptCount val="1"/>
                <c:pt idx="0">
                  <c:v>Estudios Química Clínica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5FC-4A8B-B6BC-827CF85D74B3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5FC-4A8B-B6BC-827CF85D74B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LAB FINAL '!$A$43:$A$44</c:f>
              <c:strCache>
                <c:ptCount val="2"/>
                <c:pt idx="0">
                  <c:v>HOSPITALIZACION (Pacientes) </c:v>
                </c:pt>
                <c:pt idx="1">
                  <c:v>CONSULTA EXTERNA (Ambulatorios) </c:v>
                </c:pt>
              </c:strCache>
            </c:strRef>
          </c:cat>
          <c:val>
            <c:numRef>
              <c:f>'INF LAB FINAL '!$N$43:$N$44</c:f>
              <c:numCache>
                <c:formatCode>#,##0</c:formatCode>
                <c:ptCount val="2"/>
                <c:pt idx="0">
                  <c:v>27101</c:v>
                </c:pt>
                <c:pt idx="1">
                  <c:v>47181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5FC-4A8B-B6BC-827CF85D74B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939713135"/>
        <c:axId val="939715215"/>
      </c:barChart>
      <c:catAx>
        <c:axId val="9397131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939715215"/>
        <c:crosses val="autoZero"/>
        <c:auto val="1"/>
        <c:lblAlgn val="ctr"/>
        <c:lblOffset val="100"/>
        <c:noMultiLvlLbl val="0"/>
      </c:catAx>
      <c:valAx>
        <c:axId val="9397152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9397131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ROBÓTICA 2025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LAB FINAL '!$N$48</c:f>
              <c:strCache>
                <c:ptCount val="1"/>
                <c:pt idx="0">
                  <c:v>ROBÓTICA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641-43DE-8E6C-6E2D0CFFF89F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641-43DE-8E6C-6E2D0CFFF89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LAB FINAL '!$A$49:$A$50</c:f>
              <c:strCache>
                <c:ptCount val="2"/>
                <c:pt idx="0">
                  <c:v>HOSPITALIZACION (Pacientes) </c:v>
                </c:pt>
                <c:pt idx="1">
                  <c:v>CONSULTA EXTERNA (Ambulatorios) </c:v>
                </c:pt>
              </c:strCache>
            </c:strRef>
          </c:cat>
          <c:val>
            <c:numRef>
              <c:f>'INF LAB FINAL '!$N$49:$N$50</c:f>
              <c:numCache>
                <c:formatCode>#,##0</c:formatCode>
                <c:ptCount val="2"/>
                <c:pt idx="0">
                  <c:v>339577</c:v>
                </c:pt>
                <c:pt idx="1">
                  <c:v>410954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41-43DE-8E6C-6E2D0CFFF89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090309247"/>
        <c:axId val="1090311743"/>
      </c:barChart>
      <c:catAx>
        <c:axId val="10903092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90311743"/>
        <c:crosses val="autoZero"/>
        <c:auto val="1"/>
        <c:lblAlgn val="ctr"/>
        <c:lblOffset val="100"/>
        <c:noMultiLvlLbl val="0"/>
      </c:catAx>
      <c:valAx>
        <c:axId val="10903117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903092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RECEPCIÓN</a:t>
            </a:r>
          </a:p>
          <a:p>
            <a:pPr>
              <a:defRPr/>
            </a:pPr>
            <a:r>
              <a:rPr lang="en-US" dirty="0"/>
              <a:t> MATUTINO Y VESPERTINO</a:t>
            </a:r>
            <a:r>
              <a:rPr lang="en-US" baseline="0" dirty="0"/>
              <a:t> </a:t>
            </a:r>
            <a:r>
              <a:rPr lang="en-US" dirty="0"/>
              <a:t>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LAB FINAL '!$N$54</c:f>
              <c:strCache>
                <c:ptCount val="1"/>
                <c:pt idx="0">
                  <c:v>RECEPCIÓN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F82-41D0-A643-3257E5C6D09E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F82-41D0-A643-3257E5C6D09E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F82-41D0-A643-3257E5C6D09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LAB FINAL '!$A$55:$A$57</c:f>
              <c:strCache>
                <c:ptCount val="3"/>
                <c:pt idx="0">
                  <c:v>HOSPITALIZACIÓN (Pacientes) </c:v>
                </c:pt>
                <c:pt idx="1">
                  <c:v>URGENCIAS (Pacientes) </c:v>
                </c:pt>
                <c:pt idx="2">
                  <c:v>CONSULTA EXTERNA (Ambulatorios) </c:v>
                </c:pt>
              </c:strCache>
            </c:strRef>
          </c:cat>
          <c:val>
            <c:numRef>
              <c:f>'INF LAB FINAL '!$N$55:$N$57</c:f>
              <c:numCache>
                <c:formatCode>#,##0</c:formatCode>
                <c:ptCount val="3"/>
                <c:pt idx="0">
                  <c:v>38004</c:v>
                </c:pt>
                <c:pt idx="1">
                  <c:v>90660</c:v>
                </c:pt>
                <c:pt idx="2">
                  <c:v>36371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F82-41D0-A643-3257E5C6D09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098599199"/>
        <c:axId val="1098599615"/>
      </c:barChart>
      <c:catAx>
        <c:axId val="1098599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98599615"/>
        <c:crosses val="autoZero"/>
        <c:auto val="1"/>
        <c:lblAlgn val="ctr"/>
        <c:lblOffset val="100"/>
        <c:noMultiLvlLbl val="0"/>
      </c:catAx>
      <c:valAx>
        <c:axId val="10985996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985991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LAB FINAL '!$N$61</c:f>
              <c:strCache>
                <c:ptCount val="1"/>
                <c:pt idx="0">
                  <c:v>ESTUDIOS DE URGENCIAS (AMBULATORIOS) 2025   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A87-48EF-A30D-08F921F72769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A87-48EF-A30D-08F921F72769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A87-48EF-A30D-08F921F72769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A87-48EF-A30D-08F921F72769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7A87-48EF-A30D-08F921F72769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7A87-48EF-A30D-08F921F7276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LAB FINAL '!$A$62:$A$67</c:f>
              <c:strCache>
                <c:ptCount val="6"/>
                <c:pt idx="0">
                  <c:v>MATUTINO</c:v>
                </c:pt>
                <c:pt idx="1">
                  <c:v>VESPERTINO</c:v>
                </c:pt>
                <c:pt idx="2">
                  <c:v>NOCTURNO A</c:v>
                </c:pt>
                <c:pt idx="3">
                  <c:v>NOCTURNO B</c:v>
                </c:pt>
                <c:pt idx="4">
                  <c:v>NOCTURNO SÁBADO</c:v>
                </c:pt>
                <c:pt idx="5">
                  <c:v>JORNADA ACUMULADA</c:v>
                </c:pt>
              </c:strCache>
            </c:strRef>
          </c:cat>
          <c:val>
            <c:numRef>
              <c:f>'INF LAB FINAL '!$N$62:$N$67</c:f>
              <c:numCache>
                <c:formatCode>#,##0</c:formatCode>
                <c:ptCount val="6"/>
                <c:pt idx="0">
                  <c:v>439375</c:v>
                </c:pt>
                <c:pt idx="1">
                  <c:v>238242</c:v>
                </c:pt>
                <c:pt idx="2">
                  <c:v>113429</c:v>
                </c:pt>
                <c:pt idx="3">
                  <c:v>116197</c:v>
                </c:pt>
                <c:pt idx="4">
                  <c:v>50610</c:v>
                </c:pt>
                <c:pt idx="5">
                  <c:v>836238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A87-48EF-A30D-08F921F7276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096792511"/>
        <c:axId val="1096777951"/>
      </c:barChart>
      <c:catAx>
        <c:axId val="1096792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96777951"/>
        <c:crosses val="autoZero"/>
        <c:auto val="1"/>
        <c:lblAlgn val="ctr"/>
        <c:lblOffset val="100"/>
        <c:noMultiLvlLbl val="0"/>
      </c:catAx>
      <c:valAx>
        <c:axId val="10967779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967925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'INF LAB FINAL '!$N$71</c:f>
              <c:strCache>
                <c:ptCount val="1"/>
                <c:pt idx="0">
                  <c:v>PACIENTES DE URGENCIAS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B4F-4EA9-A00C-6BB20FE0ED60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B4F-4EA9-A00C-6BB20FE0ED60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B4F-4EA9-A00C-6BB20FE0ED60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B4F-4EA9-A00C-6BB20FE0ED60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B4F-4EA9-A00C-6BB20FE0ED60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2B4F-4EA9-A00C-6BB20FE0ED6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'INF LAB FINAL '!$A$72:$A$77</c:f>
              <c:strCache>
                <c:ptCount val="6"/>
                <c:pt idx="0">
                  <c:v>MATUTINO</c:v>
                </c:pt>
                <c:pt idx="1">
                  <c:v>VESPERTINO</c:v>
                </c:pt>
                <c:pt idx="2">
                  <c:v>NOCTURNO A</c:v>
                </c:pt>
                <c:pt idx="3">
                  <c:v>NOCTURNO B</c:v>
                </c:pt>
                <c:pt idx="4">
                  <c:v>JORNADA SÁBADO</c:v>
                </c:pt>
                <c:pt idx="5">
                  <c:v>JORNADA ACUMULADA</c:v>
                </c:pt>
              </c:strCache>
            </c:strRef>
          </c:cat>
          <c:val>
            <c:numRef>
              <c:f>'INF LAB FINAL '!$N$72:$N$77</c:f>
              <c:numCache>
                <c:formatCode>#,##0</c:formatCode>
                <c:ptCount val="6"/>
                <c:pt idx="0">
                  <c:v>21895</c:v>
                </c:pt>
                <c:pt idx="1">
                  <c:v>20033</c:v>
                </c:pt>
                <c:pt idx="2">
                  <c:v>12388</c:v>
                </c:pt>
                <c:pt idx="3">
                  <c:v>11951</c:v>
                </c:pt>
                <c:pt idx="4">
                  <c:v>4143</c:v>
                </c:pt>
                <c:pt idx="5">
                  <c:v>55120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B4F-4EA9-A00C-6BB20FE0ED6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41560735"/>
        <c:axId val="1141569055"/>
      </c:barChart>
      <c:catAx>
        <c:axId val="11415607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41569055"/>
        <c:crosses val="autoZero"/>
        <c:auto val="1"/>
        <c:lblAlgn val="ctr"/>
        <c:lblOffset val="100"/>
        <c:noMultiLvlLbl val="0"/>
      </c:catAx>
      <c:valAx>
        <c:axId val="11415690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415607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Unidad de Citogenética</a:t>
            </a:r>
          </a:p>
          <a:p>
            <a:pPr>
              <a:defRPr/>
            </a:pPr>
            <a:r>
              <a:rPr lang="en-US"/>
              <a:t>Productividad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0.19617484987151476"/>
          <c:y val="0.27263888888888888"/>
          <c:w val="0.78520967601562897"/>
          <c:h val="0.47203011081948087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'CITOGENETICA '!$N$6</c:f>
              <c:strCache>
                <c:ptCount val="1"/>
                <c:pt idx="0">
                  <c:v>Anual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526-4F8B-92B6-2E2B81142CAF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526-4F8B-92B6-2E2B81142CAF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526-4F8B-92B6-2E2B81142CAF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526-4F8B-92B6-2E2B81142CAF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E526-4F8B-92B6-2E2B81142CAF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E526-4F8B-92B6-2E2B81142CAF}"/>
              </c:ext>
            </c:extLst>
          </c:dPt>
          <c:cat>
            <c:strRef>
              <c:f>'CITOGENETICA '!$A$7:$A$12</c:f>
              <c:strCache>
                <c:ptCount val="6"/>
                <c:pt idx="0">
                  <c:v>CITOMORFOLOGIA</c:v>
                </c:pt>
                <c:pt idx="1">
                  <c:v>CITOMETRIA</c:v>
                </c:pt>
                <c:pt idx="2">
                  <c:v>MOLECULAR</c:v>
                </c:pt>
                <c:pt idx="3">
                  <c:v>CARIOTIPO</c:v>
                </c:pt>
                <c:pt idx="4">
                  <c:v>FISH</c:v>
                </c:pt>
                <c:pt idx="5">
                  <c:v>GENÓMICA CLÍNICA</c:v>
                </c:pt>
              </c:strCache>
            </c:strRef>
          </c:cat>
          <c:val>
            <c:numRef>
              <c:f>'CITOGENETICA '!$N$7:$N$12</c:f>
              <c:numCache>
                <c:formatCode>#,##0</c:formatCode>
                <c:ptCount val="6"/>
                <c:pt idx="0">
                  <c:v>315</c:v>
                </c:pt>
                <c:pt idx="1">
                  <c:v>127</c:v>
                </c:pt>
                <c:pt idx="2">
                  <c:v>2156</c:v>
                </c:pt>
                <c:pt idx="3">
                  <c:v>252</c:v>
                </c:pt>
                <c:pt idx="4">
                  <c:v>173</c:v>
                </c:pt>
                <c:pt idx="5">
                  <c:v>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526-4F8B-92B6-2E2B81142C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01322335"/>
        <c:axId val="101327327"/>
      </c:barChart>
      <c:catAx>
        <c:axId val="1013223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1327327"/>
        <c:crosses val="autoZero"/>
        <c:auto val="1"/>
        <c:lblAlgn val="ctr"/>
        <c:lblOffset val="100"/>
        <c:noMultiLvlLbl val="0"/>
      </c:catAx>
      <c:valAx>
        <c:axId val="101327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5">
                  <a:lumMod val="40000"/>
                  <a:lumOff val="6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Gruo</a:t>
                </a:r>
                <a:r>
                  <a:rPr lang="en-US" baseline="0"/>
                  <a:t> de Estudios 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132233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</c:dTable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baseline="0">
                <a:effectLst/>
              </a:rPr>
              <a:t>Unidad de Citogenética</a:t>
            </a:r>
            <a:endParaRPr lang="es-MX">
              <a:effectLst/>
            </a:endParaRPr>
          </a:p>
          <a:p>
            <a:pPr>
              <a:defRPr/>
            </a:pPr>
            <a:r>
              <a:rPr lang="en-US" sz="1800" b="1" i="0" baseline="0">
                <a:effectLst/>
              </a:rPr>
              <a:t>Productividad 2025</a:t>
            </a:r>
            <a:endParaRPr lang="es-MX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'CITOGENETICA '!$N$6</c:f>
              <c:strCache>
                <c:ptCount val="1"/>
                <c:pt idx="0">
                  <c:v>Anual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5C3-4919-B188-48E324B6B660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5C3-4919-B188-48E324B6B660}"/>
              </c:ext>
            </c:extLst>
          </c:dPt>
          <c:cat>
            <c:strRef>
              <c:f>('CITOGENETICA '!$A$13,'CITOGENETICA '!$A$14)</c:f>
              <c:strCache>
                <c:ptCount val="2"/>
                <c:pt idx="0">
                  <c:v>Estudios Realizados </c:v>
                </c:pt>
                <c:pt idx="1">
                  <c:v>Muestras Realizadas</c:v>
                </c:pt>
              </c:strCache>
            </c:strRef>
          </c:cat>
          <c:val>
            <c:numRef>
              <c:f>('CITOGENETICA '!$N$13,'CITOGENETICA '!$N$14)</c:f>
              <c:numCache>
                <c:formatCode>#,##0</c:formatCode>
                <c:ptCount val="2"/>
                <c:pt idx="0">
                  <c:v>3191</c:v>
                </c:pt>
                <c:pt idx="1">
                  <c:v>1342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5C3-4919-B188-48E324B6B6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787295"/>
        <c:axId val="103788959"/>
      </c:barChart>
      <c:catAx>
        <c:axId val="1037872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3788959"/>
        <c:crosses val="autoZero"/>
        <c:auto val="1"/>
        <c:lblAlgn val="ctr"/>
        <c:lblOffset val="100"/>
        <c:noMultiLvlLbl val="0"/>
      </c:catAx>
      <c:valAx>
        <c:axId val="1037889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5">
                  <a:lumMod val="40000"/>
                  <a:lumOff val="6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MX" dirty="0"/>
                  <a:t>TOTAL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378729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MX"/>
    </a:p>
  </c:txPr>
  <c:externalData r:id="rId4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ysClr val="windowText" lastClr="000000"/>
                </a:solidFill>
              </a:rPr>
              <a:t>Cuidados Palativos y Clínica</a:t>
            </a:r>
            <a:r>
              <a:rPr lang="en-US" baseline="0">
                <a:solidFill>
                  <a:sysClr val="windowText" lastClr="000000"/>
                </a:solidFill>
              </a:rPr>
              <a:t> del Dolor</a:t>
            </a:r>
          </a:p>
          <a:p>
            <a:pPr>
              <a:defRPr/>
            </a:pPr>
            <a:r>
              <a:rPr lang="en-US">
                <a:solidFill>
                  <a:sysClr val="windowText" lastClr="000000"/>
                </a:solidFill>
              </a:rPr>
              <a:t>Productividad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UCPA!$N$6</c:f>
              <c:strCache>
                <c:ptCount val="1"/>
                <c:pt idx="0">
                  <c:v>Anual 2025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4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4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4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1EF-4767-8194-0866E3B0746D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61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61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61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1EF-4767-8194-0866E3B0746D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1EF-4767-8194-0866E3B0746D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9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9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9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1EF-4767-8194-0866E3B0746D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9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9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9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1EF-4767-8194-0866E3B0746D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A1EF-4767-8194-0866E3B0746D}"/>
              </c:ext>
            </c:extLst>
          </c:dPt>
          <c:dPt>
            <c:idx val="6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6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6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6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A1EF-4767-8194-0866E3B0746D}"/>
              </c:ext>
            </c:extLst>
          </c:dPt>
          <c:dPt>
            <c:idx val="7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4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4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4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A1EF-4767-8194-0866E3B0746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UCPA!$A$7:$A$14</c:f>
              <c:strCache>
                <c:ptCount val="8"/>
                <c:pt idx="0">
                  <c:v>Atención a pacientes en consulta turno matutino</c:v>
                </c:pt>
                <c:pt idx="1">
                  <c:v>Atención  médica a pacientes en consulta turno  vespertino</c:v>
                </c:pt>
                <c:pt idx="2">
                  <c:v>Atención médica a pacientes en el área de hospitalización turno matutino</c:v>
                </c:pt>
                <c:pt idx="3">
                  <c:v>Atención médica a pacientes en el área de hospitalización turno  vespertino</c:v>
                </c:pt>
                <c:pt idx="4">
                  <c:v>Interconsultas recibidas turno matutino</c:v>
                </c:pt>
                <c:pt idx="5">
                  <c:v>Interconsultas recibidas turno vespertino</c:v>
                </c:pt>
                <c:pt idx="6">
                  <c:v>Procedimientos quirúrgicos  y consultas de urgencias turno matutino</c:v>
                </c:pt>
                <c:pt idx="7">
                  <c:v>Sesiones Académicas Turno Matutino</c:v>
                </c:pt>
              </c:strCache>
            </c:strRef>
          </c:cat>
          <c:val>
            <c:numRef>
              <c:f>UCPA!$N$7:$N$14</c:f>
              <c:numCache>
                <c:formatCode>#,##0</c:formatCode>
                <c:ptCount val="8"/>
                <c:pt idx="0">
                  <c:v>1210</c:v>
                </c:pt>
                <c:pt idx="1">
                  <c:v>1394</c:v>
                </c:pt>
                <c:pt idx="2">
                  <c:v>2088</c:v>
                </c:pt>
                <c:pt idx="3">
                  <c:v>367</c:v>
                </c:pt>
                <c:pt idx="4">
                  <c:v>350</c:v>
                </c:pt>
                <c:pt idx="5">
                  <c:v>197</c:v>
                </c:pt>
                <c:pt idx="6">
                  <c:v>201</c:v>
                </c:pt>
                <c:pt idx="7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1EF-4767-8194-0866E3B074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4687776"/>
        <c:axId val="184688192"/>
      </c:barChart>
      <c:catAx>
        <c:axId val="18468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84688192"/>
        <c:crosses val="autoZero"/>
        <c:auto val="1"/>
        <c:lblAlgn val="ctr"/>
        <c:lblOffset val="100"/>
        <c:noMultiLvlLbl val="0"/>
      </c:catAx>
      <c:valAx>
        <c:axId val="184688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84687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MX"/>
    </a:p>
  </c:txPr>
  <c:externalData r:id="rId4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MX">
                <a:solidFill>
                  <a:sysClr val="windowText" lastClr="000000"/>
                </a:solidFill>
              </a:rPr>
              <a:t>ESTUDIOS DE HEMODINAMIA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4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4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4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D9A-440C-B3B1-759A838544F1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51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51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D9A-440C-B3B1-759A838544F1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6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6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6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D9A-440C-B3B1-759A838544F1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7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7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7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D9A-440C-B3B1-759A838544F1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8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8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8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7D9A-440C-B3B1-759A838544F1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9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9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9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7D9A-440C-B3B1-759A838544F1}"/>
              </c:ext>
            </c:extLst>
          </c:dPt>
          <c:dPt>
            <c:idx val="6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9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9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9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7D9A-440C-B3B1-759A838544F1}"/>
              </c:ext>
            </c:extLst>
          </c:dPt>
          <c:dPt>
            <c:idx val="7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8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8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8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7D9A-440C-B3B1-759A838544F1}"/>
              </c:ext>
            </c:extLst>
          </c:dPt>
          <c:dPt>
            <c:idx val="8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7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7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7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7D9A-440C-B3B1-759A838544F1}"/>
              </c:ext>
            </c:extLst>
          </c:dPt>
          <c:dPt>
            <c:idx val="9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6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6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6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7D9A-440C-B3B1-759A838544F1}"/>
              </c:ext>
            </c:extLst>
          </c:dPt>
          <c:dPt>
            <c:idx val="10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5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5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5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7D9A-440C-B3B1-759A838544F1}"/>
              </c:ext>
            </c:extLst>
          </c:dPt>
          <c:dPt>
            <c:idx val="11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41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41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41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7D9A-440C-B3B1-759A838544F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HEMODINAMIA!$B$21:$B$32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 </c:v>
                </c:pt>
                <c:pt idx="6">
                  <c:v>Julio</c:v>
                </c:pt>
                <c:pt idx="7">
                  <c:v>Agosto</c:v>
                </c:pt>
                <c:pt idx="8">
                  <c:v>Septiembre 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 </c:v>
                </c:pt>
              </c:strCache>
            </c:strRef>
          </c:cat>
          <c:val>
            <c:numRef>
              <c:f>HEMODINAMIA!$D$21:$D$32</c:f>
              <c:numCache>
                <c:formatCode>General</c:formatCode>
                <c:ptCount val="12"/>
                <c:pt idx="0">
                  <c:v>20</c:v>
                </c:pt>
                <c:pt idx="1">
                  <c:v>16</c:v>
                </c:pt>
                <c:pt idx="2">
                  <c:v>17</c:v>
                </c:pt>
                <c:pt idx="3">
                  <c:v>21</c:v>
                </c:pt>
                <c:pt idx="4">
                  <c:v>19</c:v>
                </c:pt>
                <c:pt idx="5">
                  <c:v>19</c:v>
                </c:pt>
                <c:pt idx="6">
                  <c:v>48</c:v>
                </c:pt>
                <c:pt idx="7">
                  <c:v>33</c:v>
                </c:pt>
                <c:pt idx="8">
                  <c:v>15</c:v>
                </c:pt>
                <c:pt idx="9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7D9A-440C-B3B1-759A838544F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57386223"/>
        <c:axId val="157387887"/>
      </c:barChart>
      <c:catAx>
        <c:axId val="1573862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57387887"/>
        <c:crosses val="autoZero"/>
        <c:auto val="1"/>
        <c:lblAlgn val="ctr"/>
        <c:lblOffset val="100"/>
        <c:noMultiLvlLbl val="0"/>
      </c:catAx>
      <c:valAx>
        <c:axId val="157387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4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solidFill>
            <a:sysClr val="window" lastClr="FFFFFF"/>
          </a:solidFill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573862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accent2"/>
      </a:solidFill>
      <a:round/>
    </a:ln>
    <a:effectLst/>
  </c:spPr>
  <c:txPr>
    <a:bodyPr/>
    <a:lstStyle/>
    <a:p>
      <a:pPr>
        <a:defRPr/>
      </a:pPr>
      <a:endParaRPr lang="es-MX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6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7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8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9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0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5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6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17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18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9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0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5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6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7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8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9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0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5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6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7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9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0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5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6A4D7C8-CB94-4BEB-B62C-B1E95A59C697}" type="datetimeFigureOut">
              <a:rPr lang="es-MX" smtClean="0"/>
              <a:pPr/>
              <a:t>27/11/2025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CC591FD-88EE-4566-8C0E-35748AF400B6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9357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716619" y="4548458"/>
            <a:ext cx="5732949" cy="3721466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endParaRPr/>
          </a:p>
        </p:txBody>
      </p:sp>
      <p:sp>
        <p:nvSpPr>
          <p:cNvPr id="90" name="Google Shape;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1181100"/>
            <a:ext cx="5670550" cy="31892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6486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8:notes"/>
          <p:cNvSpPr txBox="1">
            <a:spLocks noGrp="1"/>
          </p:cNvSpPr>
          <p:nvPr>
            <p:ph type="body" idx="1"/>
          </p:nvPr>
        </p:nvSpPr>
        <p:spPr>
          <a:xfrm>
            <a:off x="716619" y="4548458"/>
            <a:ext cx="5732949" cy="3721466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endParaRPr/>
          </a:p>
        </p:txBody>
      </p:sp>
      <p:sp>
        <p:nvSpPr>
          <p:cNvPr id="734" name="Google Shape;734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1181100"/>
            <a:ext cx="5670550" cy="31892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1453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>
          <a:extLst>
            <a:ext uri="{FF2B5EF4-FFF2-40B4-BE49-F238E27FC236}">
              <a16:creationId xmlns:a16="http://schemas.microsoft.com/office/drawing/2014/main" id="{515E26FA-9EE3-2E85-B7CA-1ABA1D5E4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8:notes">
            <a:extLst>
              <a:ext uri="{FF2B5EF4-FFF2-40B4-BE49-F238E27FC236}">
                <a16:creationId xmlns:a16="http://schemas.microsoft.com/office/drawing/2014/main" id="{FFB2DF0B-A010-2621-6182-CCAFB474F2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6619" y="4548458"/>
            <a:ext cx="5732949" cy="3721466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endParaRPr/>
          </a:p>
        </p:txBody>
      </p:sp>
      <p:sp>
        <p:nvSpPr>
          <p:cNvPr id="734" name="Google Shape;734;p38:notes">
            <a:extLst>
              <a:ext uri="{FF2B5EF4-FFF2-40B4-BE49-F238E27FC236}">
                <a16:creationId xmlns:a16="http://schemas.microsoft.com/office/drawing/2014/main" id="{B18D5D1A-6783-BEB2-E0C5-823A03E7D1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1181100"/>
            <a:ext cx="5670550" cy="31892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1352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>
          <a:extLst>
            <a:ext uri="{FF2B5EF4-FFF2-40B4-BE49-F238E27FC236}">
              <a16:creationId xmlns:a16="http://schemas.microsoft.com/office/drawing/2014/main" id="{A1B6CE3A-A2D5-814D-C1EA-04A09F20A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8:notes">
            <a:extLst>
              <a:ext uri="{FF2B5EF4-FFF2-40B4-BE49-F238E27FC236}">
                <a16:creationId xmlns:a16="http://schemas.microsoft.com/office/drawing/2014/main" id="{DDAEF0AD-5713-2B96-D6E8-4AA5C31902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6619" y="4548458"/>
            <a:ext cx="5732949" cy="3721466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endParaRPr/>
          </a:p>
        </p:txBody>
      </p:sp>
      <p:sp>
        <p:nvSpPr>
          <p:cNvPr id="734" name="Google Shape;734;p38:notes">
            <a:extLst>
              <a:ext uri="{FF2B5EF4-FFF2-40B4-BE49-F238E27FC236}">
                <a16:creationId xmlns:a16="http://schemas.microsoft.com/office/drawing/2014/main" id="{F9EA75B1-14D5-64EC-66B9-888457121E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1181100"/>
            <a:ext cx="5670550" cy="31892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2977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>
          <a:extLst>
            <a:ext uri="{FF2B5EF4-FFF2-40B4-BE49-F238E27FC236}">
              <a16:creationId xmlns:a16="http://schemas.microsoft.com/office/drawing/2014/main" id="{AD27D1F6-0912-7D09-9F86-66D42830A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8:notes">
            <a:extLst>
              <a:ext uri="{FF2B5EF4-FFF2-40B4-BE49-F238E27FC236}">
                <a16:creationId xmlns:a16="http://schemas.microsoft.com/office/drawing/2014/main" id="{BD3AC1F2-353E-D987-DCC1-0EEAC8DA7D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6619" y="4548458"/>
            <a:ext cx="5732949" cy="3721466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endParaRPr/>
          </a:p>
        </p:txBody>
      </p:sp>
      <p:sp>
        <p:nvSpPr>
          <p:cNvPr id="734" name="Google Shape;734;p38:notes">
            <a:extLst>
              <a:ext uri="{FF2B5EF4-FFF2-40B4-BE49-F238E27FC236}">
                <a16:creationId xmlns:a16="http://schemas.microsoft.com/office/drawing/2014/main" id="{45089250-99BB-A2A3-5181-C7130A14B0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1181100"/>
            <a:ext cx="5670550" cy="31892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0904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>
          <a:extLst>
            <a:ext uri="{FF2B5EF4-FFF2-40B4-BE49-F238E27FC236}">
              <a16:creationId xmlns:a16="http://schemas.microsoft.com/office/drawing/2014/main" id="{9DFC7B26-9836-779B-4E1C-10AFE4179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8:notes">
            <a:extLst>
              <a:ext uri="{FF2B5EF4-FFF2-40B4-BE49-F238E27FC236}">
                <a16:creationId xmlns:a16="http://schemas.microsoft.com/office/drawing/2014/main" id="{06B03E0A-6F4F-5DD4-8F10-7894C17BAF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6619" y="4548458"/>
            <a:ext cx="5732949" cy="3721466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endParaRPr/>
          </a:p>
        </p:txBody>
      </p:sp>
      <p:sp>
        <p:nvSpPr>
          <p:cNvPr id="734" name="Google Shape;734;p38:notes">
            <a:extLst>
              <a:ext uri="{FF2B5EF4-FFF2-40B4-BE49-F238E27FC236}">
                <a16:creationId xmlns:a16="http://schemas.microsoft.com/office/drawing/2014/main" id="{1C036E44-2BF5-1F33-34B5-EA90839FA3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1181100"/>
            <a:ext cx="5670550" cy="31892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681991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>
          <a:extLst>
            <a:ext uri="{FF2B5EF4-FFF2-40B4-BE49-F238E27FC236}">
              <a16:creationId xmlns:a16="http://schemas.microsoft.com/office/drawing/2014/main" id="{2F43DCF8-C019-3286-88A6-5712AA6D7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8:notes">
            <a:extLst>
              <a:ext uri="{FF2B5EF4-FFF2-40B4-BE49-F238E27FC236}">
                <a16:creationId xmlns:a16="http://schemas.microsoft.com/office/drawing/2014/main" id="{807A59E8-358E-F55E-D785-8E0545A1B7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6619" y="4548458"/>
            <a:ext cx="5732949" cy="3721466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endParaRPr/>
          </a:p>
        </p:txBody>
      </p:sp>
      <p:sp>
        <p:nvSpPr>
          <p:cNvPr id="734" name="Google Shape;734;p38:notes">
            <a:extLst>
              <a:ext uri="{FF2B5EF4-FFF2-40B4-BE49-F238E27FC236}">
                <a16:creationId xmlns:a16="http://schemas.microsoft.com/office/drawing/2014/main" id="{BF7BC367-7F02-B7A4-6700-76AC3D51B9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1181100"/>
            <a:ext cx="5670550" cy="31892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92352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>
          <a:extLst>
            <a:ext uri="{FF2B5EF4-FFF2-40B4-BE49-F238E27FC236}">
              <a16:creationId xmlns:a16="http://schemas.microsoft.com/office/drawing/2014/main" id="{FD95D649-3D23-B6FD-CC3B-18DFB34D9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8:notes">
            <a:extLst>
              <a:ext uri="{FF2B5EF4-FFF2-40B4-BE49-F238E27FC236}">
                <a16:creationId xmlns:a16="http://schemas.microsoft.com/office/drawing/2014/main" id="{1331532D-AB25-3884-3C7C-87056C8648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6619" y="4548458"/>
            <a:ext cx="5732949" cy="3721466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endParaRPr/>
          </a:p>
        </p:txBody>
      </p:sp>
      <p:sp>
        <p:nvSpPr>
          <p:cNvPr id="734" name="Google Shape;734;p38:notes">
            <a:extLst>
              <a:ext uri="{FF2B5EF4-FFF2-40B4-BE49-F238E27FC236}">
                <a16:creationId xmlns:a16="http://schemas.microsoft.com/office/drawing/2014/main" id="{C80EE9C9-D4E6-B6DC-5ADB-5C987E810F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1181100"/>
            <a:ext cx="5670550" cy="31892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2368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>
          <a:extLst>
            <a:ext uri="{FF2B5EF4-FFF2-40B4-BE49-F238E27FC236}">
              <a16:creationId xmlns:a16="http://schemas.microsoft.com/office/drawing/2014/main" id="{3CE384BC-EC8A-5DC7-D2BE-4BC63B68A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8:notes">
            <a:extLst>
              <a:ext uri="{FF2B5EF4-FFF2-40B4-BE49-F238E27FC236}">
                <a16:creationId xmlns:a16="http://schemas.microsoft.com/office/drawing/2014/main" id="{BB348719-93E4-3C1D-24E9-D0B8F2D52B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6619" y="4548458"/>
            <a:ext cx="5732949" cy="3721466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endParaRPr/>
          </a:p>
        </p:txBody>
      </p:sp>
      <p:sp>
        <p:nvSpPr>
          <p:cNvPr id="734" name="Google Shape;734;p38:notes">
            <a:extLst>
              <a:ext uri="{FF2B5EF4-FFF2-40B4-BE49-F238E27FC236}">
                <a16:creationId xmlns:a16="http://schemas.microsoft.com/office/drawing/2014/main" id="{BB66BC5B-F5BF-BE4F-8884-CEFD12DB2F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1181100"/>
            <a:ext cx="5670550" cy="31892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533049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>
          <a:extLst>
            <a:ext uri="{FF2B5EF4-FFF2-40B4-BE49-F238E27FC236}">
              <a16:creationId xmlns:a16="http://schemas.microsoft.com/office/drawing/2014/main" id="{DBE852F1-C4BE-B363-843D-C4F2BB90A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8:notes">
            <a:extLst>
              <a:ext uri="{FF2B5EF4-FFF2-40B4-BE49-F238E27FC236}">
                <a16:creationId xmlns:a16="http://schemas.microsoft.com/office/drawing/2014/main" id="{5108E421-E286-A914-3291-0FD86129C9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6619" y="4548458"/>
            <a:ext cx="5732949" cy="3721466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endParaRPr/>
          </a:p>
        </p:txBody>
      </p:sp>
      <p:sp>
        <p:nvSpPr>
          <p:cNvPr id="734" name="Google Shape;734;p38:notes">
            <a:extLst>
              <a:ext uri="{FF2B5EF4-FFF2-40B4-BE49-F238E27FC236}">
                <a16:creationId xmlns:a16="http://schemas.microsoft.com/office/drawing/2014/main" id="{87C68421-4728-6C01-09C3-A1884102B3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1181100"/>
            <a:ext cx="5670550" cy="31892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93917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1313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Diapositiva de títul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9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0" name="Google Shape;20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003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Título y objeto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5" name="Google Shape;25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6" name="Google Shape;26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0904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Encabezado de secció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39" name="Google Shape;39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0" name="Google Shape;40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6691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Dos objeto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6" name="Google Shape;46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7" name="Google Shape;47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4629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Comparació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4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4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4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4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55" name="Google Shape;55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56" name="Google Shape;56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0780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Solo el título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0" name="Google Shape;60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1" name="Google Shape;61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7860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Contenido con título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5" name="Google Shape;65;p5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7" name="Google Shape;67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8" name="Google Shape;68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6013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Imagen con título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5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5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5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3" name="Google Shape;73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74" name="Google Shape;74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75" name="Google Shape;75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3883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Título y texto vertical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80" name="Google Shape;80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81" name="Google Shape;81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1520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Título vertical y texto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5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86" name="Google Shape;86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87" name="Google Shape;87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4059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AEBD3FF-8AA2-744A-BA52-1D46DDFF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B797-69FB-C541-B6FE-6EDAC61EB2D2}" type="datetimeFigureOut">
              <a:rPr lang="es-MX" smtClean="0"/>
              <a:pPr/>
              <a:t>27/11/2025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9C0D103-F0C5-4645-899B-F1F5BF98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C4397B9-DCC7-2E45-A036-3E113EB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B384E-B0C3-B441-9AA5-FDFC4C16584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4310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A601F9-2294-0241-B9E4-B0B9ED4563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13DAC4-A21B-6D4C-BB81-B9B38B09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FEF4B797-69FB-C541-B6FE-6EDAC61EB2D2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27/11/2025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D898E5-677B-BF4A-B05D-3CD090447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D78F9E-3A40-B642-B123-2E8914AC2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9B384E-B0C3-B441-9AA5-FDFC4C16584C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7" name="CuadroTexto 8">
            <a:extLst>
              <a:ext uri="{FF2B5EF4-FFF2-40B4-BE49-F238E27FC236}">
                <a16:creationId xmlns:a16="http://schemas.microsoft.com/office/drawing/2014/main" id="{15074210-13DF-8A41-BF98-46C12611E69D}"/>
              </a:ext>
            </a:extLst>
          </p:cNvPr>
          <p:cNvSpPr txBox="1"/>
          <p:nvPr userDrawn="1"/>
        </p:nvSpPr>
        <p:spPr>
          <a:xfrm>
            <a:off x="1517512" y="568209"/>
            <a:ext cx="6108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+mn-cs"/>
              </a:rPr>
              <a:t>Nuevo Hospital Civil de Guadalajara «Dr. Juan I. Menchaca»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+mn-cs"/>
              </a:rPr>
              <a:t>Banco de Sangre</a:t>
            </a:r>
          </a:p>
        </p:txBody>
      </p:sp>
      <p:pic>
        <p:nvPicPr>
          <p:cNvPr id="8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7683" y="381002"/>
            <a:ext cx="567847" cy="753490"/>
          </a:xfrm>
          <a:prstGeom prst="rect">
            <a:avLst/>
          </a:prstGeom>
        </p:spPr>
      </p:pic>
      <p:cxnSp>
        <p:nvCxnSpPr>
          <p:cNvPr id="9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 userDrawn="1"/>
        </p:nvCxnSpPr>
        <p:spPr>
          <a:xfrm>
            <a:off x="1479413" y="573932"/>
            <a:ext cx="0" cy="51191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6769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3" name="Google Shape;13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4" name="Google Shape;14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22481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2" r:id="rId11"/>
    <p:sldLayoutId id="214748367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3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4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7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8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3.xml"/><Relationship Id="rId5" Type="http://schemas.openxmlformats.org/officeDocument/2006/relationships/chart" Target="../charts/chart22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5.xml"/><Relationship Id="rId5" Type="http://schemas.openxmlformats.org/officeDocument/2006/relationships/chart" Target="../charts/chart24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6.xml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chart" Target="../charts/chart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8.xml"/><Relationship Id="rId5" Type="http://schemas.openxmlformats.org/officeDocument/2006/relationships/chart" Target="../charts/chart27.xml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0.xml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2.xml"/><Relationship Id="rId5" Type="http://schemas.openxmlformats.org/officeDocument/2006/relationships/chart" Target="../charts/chart31.xml"/><Relationship Id="rId4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3.xml"/><Relationship Id="rId4" Type="http://schemas.openxmlformats.org/officeDocument/2006/relationships/image" Target="../media/image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4.xml"/><Relationship Id="rId4" Type="http://schemas.openxmlformats.org/officeDocument/2006/relationships/image" Target="../media/image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5.xml"/><Relationship Id="rId4" Type="http://schemas.openxmlformats.org/officeDocument/2006/relationships/image" Target="../media/image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6.xml"/><Relationship Id="rId4" Type="http://schemas.openxmlformats.org/officeDocument/2006/relationships/image" Target="../media/image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9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606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30879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" y="3757544"/>
            <a:ext cx="8166949" cy="176695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 txBox="1"/>
          <p:nvPr/>
        </p:nvSpPr>
        <p:spPr>
          <a:xfrm>
            <a:off x="430022" y="3939115"/>
            <a:ext cx="6429900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INFORME ANUAL 2025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23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Subdirección de Servicios Auxiliares de Diagnóstico, Tratamiento </a:t>
            </a:r>
            <a:r>
              <a:rPr lang="es-MX" sz="23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 Paramédicos</a:t>
            </a: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97" name="Google Shape;97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5625" y="140652"/>
            <a:ext cx="660400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388600" y="5772150"/>
            <a:ext cx="14351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EF6A394-82C7-244D-E33D-49BE8F446802}"/>
              </a:ext>
            </a:extLst>
          </p:cNvPr>
          <p:cNvSpPr txBox="1"/>
          <p:nvPr/>
        </p:nvSpPr>
        <p:spPr>
          <a:xfrm>
            <a:off x="1187706" y="308758"/>
            <a:ext cx="60281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Subdirección de Servicios Auxiliares de Diagnóstico, Tratamiento y Paramédicos</a:t>
            </a:r>
          </a:p>
        </p:txBody>
      </p:sp>
    </p:spTree>
    <p:extLst>
      <p:ext uri="{BB962C8B-B14F-4D97-AF65-F5344CB8AC3E}">
        <p14:creationId xmlns:p14="http://schemas.microsoft.com/office/powerpoint/2010/main" val="2865607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Google Shape;736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676" y="380999"/>
            <a:ext cx="567847" cy="7534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7" name="Google Shape;737;p38"/>
          <p:cNvCxnSpPr/>
          <p:nvPr/>
        </p:nvCxnSpPr>
        <p:spPr>
          <a:xfrm>
            <a:off x="1517513" y="573932"/>
            <a:ext cx="0" cy="511916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39" name="Google Shape;739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14200" y="5698513"/>
            <a:ext cx="177800" cy="88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89991" y="5781063"/>
            <a:ext cx="14351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B280453-6F76-AB0E-3C27-328CF481426F}"/>
              </a:ext>
            </a:extLst>
          </p:cNvPr>
          <p:cNvSpPr txBox="1"/>
          <p:nvPr/>
        </p:nvSpPr>
        <p:spPr>
          <a:xfrm>
            <a:off x="1540182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División de Servicios Auxiliares de Diagnóstico y Tratamiento</a:t>
            </a:r>
          </a:p>
        </p:txBody>
      </p:sp>
      <p:sp>
        <p:nvSpPr>
          <p:cNvPr id="3" name="Rectángulo 12">
            <a:extLst>
              <a:ext uri="{FF2B5EF4-FFF2-40B4-BE49-F238E27FC236}">
                <a16:creationId xmlns:a16="http://schemas.microsoft.com/office/drawing/2014/main" id="{3BCD9BC2-5528-21C8-DF91-7C7BC76D87B3}"/>
              </a:ext>
            </a:extLst>
          </p:cNvPr>
          <p:cNvSpPr/>
          <p:nvPr/>
        </p:nvSpPr>
        <p:spPr>
          <a:xfrm flipH="1">
            <a:off x="-2" y="2666391"/>
            <a:ext cx="7619997" cy="1229277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1B48AAB-0140-8B69-FA74-D633DF397481}"/>
              </a:ext>
            </a:extLst>
          </p:cNvPr>
          <p:cNvSpPr txBox="1"/>
          <p:nvPr/>
        </p:nvSpPr>
        <p:spPr>
          <a:xfrm>
            <a:off x="290660" y="3028890"/>
            <a:ext cx="6390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PRODUCTIVIDAD ANUAL 2025</a:t>
            </a:r>
          </a:p>
        </p:txBody>
      </p:sp>
    </p:spTree>
    <p:extLst>
      <p:ext uri="{BB962C8B-B14F-4D97-AF65-F5344CB8AC3E}">
        <p14:creationId xmlns:p14="http://schemas.microsoft.com/office/powerpoint/2010/main" val="2034228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2">
            <a:extLst>
              <a:ext uri="{FF2B5EF4-FFF2-40B4-BE49-F238E27FC236}">
                <a16:creationId xmlns:a16="http://schemas.microsoft.com/office/drawing/2014/main" id="{50A7647A-3278-4610-A114-4B42B92C401A}"/>
              </a:ext>
            </a:extLst>
          </p:cNvPr>
          <p:cNvSpPr/>
          <p:nvPr/>
        </p:nvSpPr>
        <p:spPr>
          <a:xfrm flipH="1">
            <a:off x="0" y="3668317"/>
            <a:ext cx="7619997" cy="1229277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C41B6B9-28AB-5F46-943B-DAD8B2E82338}"/>
              </a:ext>
            </a:extLst>
          </p:cNvPr>
          <p:cNvSpPr txBox="1"/>
          <p:nvPr/>
        </p:nvSpPr>
        <p:spPr>
          <a:xfrm>
            <a:off x="109415" y="4052122"/>
            <a:ext cx="8150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_tradnl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  <a:sym typeface="Arial"/>
              </a:rPr>
              <a:t>DEPARTAMENTO DE ANATOMÍA PATOLÓGICA</a:t>
            </a: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2AB46D6-D701-2AE3-DA19-42FD149BA534}"/>
              </a:ext>
            </a:extLst>
          </p:cNvPr>
          <p:cNvSpPr txBox="1"/>
          <p:nvPr/>
        </p:nvSpPr>
        <p:spPr>
          <a:xfrm>
            <a:off x="1517513" y="470027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División de Servicios Auxiliares de Diagnóstico y Tratamiento</a:t>
            </a:r>
          </a:p>
        </p:txBody>
      </p:sp>
    </p:spTree>
    <p:extLst>
      <p:ext uri="{BB962C8B-B14F-4D97-AF65-F5344CB8AC3E}">
        <p14:creationId xmlns:p14="http://schemas.microsoft.com/office/powerpoint/2010/main" val="99549216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E664D324-9A08-443B-B42E-8FFFB632141D}"/>
              </a:ext>
            </a:extLst>
          </p:cNvPr>
          <p:cNvSpPr txBox="1"/>
          <p:nvPr/>
        </p:nvSpPr>
        <p:spPr>
          <a:xfrm>
            <a:off x="1556424" y="549110"/>
            <a:ext cx="56227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Anatomía Patológica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5572546"/>
              </p:ext>
            </p:extLst>
          </p:nvPr>
        </p:nvGraphicFramePr>
        <p:xfrm>
          <a:off x="5882936" y="1568885"/>
          <a:ext cx="5486400" cy="4393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886901"/>
              </p:ext>
            </p:extLst>
          </p:nvPr>
        </p:nvGraphicFramePr>
        <p:xfrm>
          <a:off x="452760" y="1568885"/>
          <a:ext cx="5208233" cy="4325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0046602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E664D324-9A08-443B-B42E-8FFFB632141D}"/>
              </a:ext>
            </a:extLst>
          </p:cNvPr>
          <p:cNvSpPr txBox="1"/>
          <p:nvPr/>
        </p:nvSpPr>
        <p:spPr>
          <a:xfrm>
            <a:off x="1556424" y="549110"/>
            <a:ext cx="56227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Anatomía Patológica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377440" y="1212783"/>
            <a:ext cx="7151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ESTUDIOS REALIZADOS 2025</a:t>
            </a:r>
            <a:endParaRPr lang="es-MX" b="1" dirty="0"/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0404293"/>
              </p:ext>
            </p:extLst>
          </p:nvPr>
        </p:nvGraphicFramePr>
        <p:xfrm>
          <a:off x="757676" y="1634057"/>
          <a:ext cx="4572000" cy="4580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0786629"/>
              </p:ext>
            </p:extLst>
          </p:nvPr>
        </p:nvGraphicFramePr>
        <p:xfrm>
          <a:off x="5647677" y="3924212"/>
          <a:ext cx="5183079" cy="2485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6152969"/>
              </p:ext>
            </p:extLst>
          </p:nvPr>
        </p:nvGraphicFramePr>
        <p:xfrm>
          <a:off x="5891074" y="1634057"/>
          <a:ext cx="4939683" cy="2088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06495501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E664D324-9A08-443B-B42E-8FFFB632141D}"/>
              </a:ext>
            </a:extLst>
          </p:cNvPr>
          <p:cNvSpPr txBox="1"/>
          <p:nvPr/>
        </p:nvSpPr>
        <p:spPr>
          <a:xfrm>
            <a:off x="1556424" y="549110"/>
            <a:ext cx="56227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Anatomía Patológica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5682643"/>
              </p:ext>
            </p:extLst>
          </p:nvPr>
        </p:nvGraphicFramePr>
        <p:xfrm>
          <a:off x="905522" y="1503820"/>
          <a:ext cx="5061751" cy="4080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3521761"/>
              </p:ext>
            </p:extLst>
          </p:nvPr>
        </p:nvGraphicFramePr>
        <p:xfrm>
          <a:off x="6934940" y="685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Gráfico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739447"/>
              </p:ext>
            </p:extLst>
          </p:nvPr>
        </p:nvGraphicFramePr>
        <p:xfrm>
          <a:off x="6934940" y="354171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783755612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E664D324-9A08-443B-B42E-8FFFB632141D}"/>
              </a:ext>
            </a:extLst>
          </p:cNvPr>
          <p:cNvSpPr txBox="1"/>
          <p:nvPr/>
        </p:nvSpPr>
        <p:spPr>
          <a:xfrm>
            <a:off x="1556424" y="549110"/>
            <a:ext cx="56227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Anatomía Patológica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4679955"/>
              </p:ext>
            </p:extLst>
          </p:nvPr>
        </p:nvGraphicFramePr>
        <p:xfrm>
          <a:off x="1819921" y="1571348"/>
          <a:ext cx="7510509" cy="3897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06780392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E664D324-9A08-443B-B42E-8FFFB632141D}"/>
              </a:ext>
            </a:extLst>
          </p:cNvPr>
          <p:cNvSpPr txBox="1"/>
          <p:nvPr/>
        </p:nvSpPr>
        <p:spPr>
          <a:xfrm>
            <a:off x="1556424" y="549110"/>
            <a:ext cx="56227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Anatomía Patológica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12" name="Título 3"/>
          <p:cNvSpPr>
            <a:spLocks noGrp="1"/>
          </p:cNvSpPr>
          <p:nvPr>
            <p:ph type="title"/>
          </p:nvPr>
        </p:nvSpPr>
        <p:spPr>
          <a:xfrm>
            <a:off x="4367799" y="1236756"/>
            <a:ext cx="3779663" cy="540736"/>
          </a:xfrm>
        </p:spPr>
        <p:txBody>
          <a:bodyPr>
            <a:normAutofit/>
          </a:bodyPr>
          <a:lstStyle/>
          <a:p>
            <a:pPr algn="ctr"/>
            <a:r>
              <a:rPr lang="es-ES" sz="1600" b="1" dirty="0"/>
              <a:t>PRODUCTIVIDAD CONCENTRADA 2025</a:t>
            </a:r>
            <a:endParaRPr lang="es-MX" sz="1600" b="1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1157512" y="1825622"/>
          <a:ext cx="9876976" cy="4351344"/>
        </p:xfrm>
        <a:graphic>
          <a:graphicData uri="http://schemas.openxmlformats.org/drawingml/2006/table">
            <a:tbl>
              <a:tblPr/>
              <a:tblGrid>
                <a:gridCol w="417790">
                  <a:extLst>
                    <a:ext uri="{9D8B030D-6E8A-4147-A177-3AD203B41FA5}">
                      <a16:colId xmlns:a16="http://schemas.microsoft.com/office/drawing/2014/main" val="3549224537"/>
                    </a:ext>
                  </a:extLst>
                </a:gridCol>
                <a:gridCol w="1842559">
                  <a:extLst>
                    <a:ext uri="{9D8B030D-6E8A-4147-A177-3AD203B41FA5}">
                      <a16:colId xmlns:a16="http://schemas.microsoft.com/office/drawing/2014/main" val="3651846993"/>
                    </a:ext>
                  </a:extLst>
                </a:gridCol>
                <a:gridCol w="538306">
                  <a:extLst>
                    <a:ext uri="{9D8B030D-6E8A-4147-A177-3AD203B41FA5}">
                      <a16:colId xmlns:a16="http://schemas.microsoft.com/office/drawing/2014/main" val="2542587404"/>
                    </a:ext>
                  </a:extLst>
                </a:gridCol>
                <a:gridCol w="514203">
                  <a:extLst>
                    <a:ext uri="{9D8B030D-6E8A-4147-A177-3AD203B41FA5}">
                      <a16:colId xmlns:a16="http://schemas.microsoft.com/office/drawing/2014/main" val="287035800"/>
                    </a:ext>
                  </a:extLst>
                </a:gridCol>
                <a:gridCol w="589190">
                  <a:extLst>
                    <a:ext uri="{9D8B030D-6E8A-4147-A177-3AD203B41FA5}">
                      <a16:colId xmlns:a16="http://schemas.microsoft.com/office/drawing/2014/main" val="2108678675"/>
                    </a:ext>
                  </a:extLst>
                </a:gridCol>
                <a:gridCol w="546341">
                  <a:extLst>
                    <a:ext uri="{9D8B030D-6E8A-4147-A177-3AD203B41FA5}">
                      <a16:colId xmlns:a16="http://schemas.microsoft.com/office/drawing/2014/main" val="1535176709"/>
                    </a:ext>
                  </a:extLst>
                </a:gridCol>
                <a:gridCol w="578478">
                  <a:extLst>
                    <a:ext uri="{9D8B030D-6E8A-4147-A177-3AD203B41FA5}">
                      <a16:colId xmlns:a16="http://schemas.microsoft.com/office/drawing/2014/main" val="3746968362"/>
                    </a:ext>
                  </a:extLst>
                </a:gridCol>
                <a:gridCol w="535627">
                  <a:extLst>
                    <a:ext uri="{9D8B030D-6E8A-4147-A177-3AD203B41FA5}">
                      <a16:colId xmlns:a16="http://schemas.microsoft.com/office/drawing/2014/main" val="569142827"/>
                    </a:ext>
                  </a:extLst>
                </a:gridCol>
                <a:gridCol w="503490">
                  <a:extLst>
                    <a:ext uri="{9D8B030D-6E8A-4147-A177-3AD203B41FA5}">
                      <a16:colId xmlns:a16="http://schemas.microsoft.com/office/drawing/2014/main" val="4080548986"/>
                    </a:ext>
                  </a:extLst>
                </a:gridCol>
                <a:gridCol w="634719">
                  <a:extLst>
                    <a:ext uri="{9D8B030D-6E8A-4147-A177-3AD203B41FA5}">
                      <a16:colId xmlns:a16="http://schemas.microsoft.com/office/drawing/2014/main" val="2221852720"/>
                    </a:ext>
                  </a:extLst>
                </a:gridCol>
                <a:gridCol w="589190">
                  <a:extLst>
                    <a:ext uri="{9D8B030D-6E8A-4147-A177-3AD203B41FA5}">
                      <a16:colId xmlns:a16="http://schemas.microsoft.com/office/drawing/2014/main" val="565580939"/>
                    </a:ext>
                  </a:extLst>
                </a:gridCol>
                <a:gridCol w="538306">
                  <a:extLst>
                    <a:ext uri="{9D8B030D-6E8A-4147-A177-3AD203B41FA5}">
                      <a16:colId xmlns:a16="http://schemas.microsoft.com/office/drawing/2014/main" val="4051440238"/>
                    </a:ext>
                  </a:extLst>
                </a:gridCol>
                <a:gridCol w="570444">
                  <a:extLst>
                    <a:ext uri="{9D8B030D-6E8A-4147-A177-3AD203B41FA5}">
                      <a16:colId xmlns:a16="http://schemas.microsoft.com/office/drawing/2014/main" val="3505278281"/>
                    </a:ext>
                  </a:extLst>
                </a:gridCol>
                <a:gridCol w="503490">
                  <a:extLst>
                    <a:ext uri="{9D8B030D-6E8A-4147-A177-3AD203B41FA5}">
                      <a16:colId xmlns:a16="http://schemas.microsoft.com/office/drawing/2014/main" val="2509297093"/>
                    </a:ext>
                  </a:extLst>
                </a:gridCol>
                <a:gridCol w="974843">
                  <a:extLst>
                    <a:ext uri="{9D8B030D-6E8A-4147-A177-3AD203B41FA5}">
                      <a16:colId xmlns:a16="http://schemas.microsoft.com/office/drawing/2014/main" val="112360534"/>
                    </a:ext>
                  </a:extLst>
                </a:gridCol>
              </a:tblGrid>
              <a:tr h="168906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No.</a:t>
                      </a:r>
                    </a:p>
                  </a:txBody>
                  <a:tcPr marL="8043" marR="8043" marT="8043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TIPO DE ESTUDIOS 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ENE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FEB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MAR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ABR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MAY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JUN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JUL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AGOS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SEPT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OCT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NOV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DIC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 2025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82771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Citológicos Ginecológicos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146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133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199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1,525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198766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Citológicos De Líquidos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123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1,048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5302012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Citológicos Por Aspiración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220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256616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 De Estudios Citológicos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270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238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241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263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316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325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285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341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2,793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0398260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 De Estudios Histopatológicos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665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600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613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531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539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617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719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802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679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794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6,559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4303277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De Histoquímica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181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228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190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1,587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083405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De Inmunohistoquímica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397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287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351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271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199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2,316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455242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De Inmunofluoresencia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712497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Biopsias Transoperatorias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345512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Autopsias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22726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Sesiones Internas Del Servicio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551285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Sesiones con Otros Servicios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567430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Pacientes de la Unidad Hospitalaria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909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749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838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718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723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843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977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1,084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927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1,106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8,874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3546570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de la Unidad Hospitalaria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1,522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1,292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1,130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912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1,119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1,401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1,460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1,488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1,103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1,586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13,013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8682677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 Pacientes de Otra Unidad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478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352055"/>
                  </a:ext>
                </a:extLst>
              </a:tr>
              <a:tr h="321726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 Estudios de Pacientes de otra Unidad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478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944965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 Pacientes Hospitalizados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732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610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661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581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567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685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763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882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758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890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7,129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853524"/>
                  </a:ext>
                </a:extLst>
              </a:tr>
              <a:tr h="321726">
                <a:tc>
                  <a:txBody>
                    <a:bodyPr/>
                    <a:lstStyle/>
                    <a:p>
                      <a:pPr algn="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043" marR="8043" marT="8043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de Pacientes Hospitalizados 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1,345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1,153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953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775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963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1,243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1,246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1,286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934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1,370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11,268</a:t>
                      </a:r>
                    </a:p>
                  </a:txBody>
                  <a:tcPr marL="8043" marR="8043" marT="804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1491591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 Biopsias Transoperatorias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934746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 Pacientes Transoperatorios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113453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 Pacientes Ambulatorios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233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222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195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272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245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245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2,223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094037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Ambulatorios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233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222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195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272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245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245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2,223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921107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043" marR="8043" marT="8043" marB="0" anchor="b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 de Pacientes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965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814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883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769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780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880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1,035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1,127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964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1,135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9,352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809224"/>
                  </a:ext>
                </a:extLst>
              </a:tr>
              <a:tr h="160863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 de Estudios 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1,578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1,357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1,175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963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1,176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1,438</a:t>
                      </a:r>
                    </a:p>
                  </a:txBody>
                  <a:tcPr marL="8043" marR="8043" marT="8043" marB="0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1,518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1,531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1,140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1,615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13,491</a:t>
                      </a:r>
                    </a:p>
                  </a:txBody>
                  <a:tcPr marL="8043" marR="8043" marT="8043" marB="0" anchor="b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9582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5975955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2">
            <a:extLst>
              <a:ext uri="{FF2B5EF4-FFF2-40B4-BE49-F238E27FC236}">
                <a16:creationId xmlns:a16="http://schemas.microsoft.com/office/drawing/2014/main" id="{50A7647A-3278-4610-A114-4B42B92C401A}"/>
              </a:ext>
            </a:extLst>
          </p:cNvPr>
          <p:cNvSpPr/>
          <p:nvPr/>
        </p:nvSpPr>
        <p:spPr>
          <a:xfrm flipH="1">
            <a:off x="0" y="3668317"/>
            <a:ext cx="7619997" cy="1229277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División de Servicios Auxiliares de Diagnóstico y Tratamiento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C41B6B9-28AB-5F46-943B-DAD8B2E82338}"/>
              </a:ext>
            </a:extLst>
          </p:cNvPr>
          <p:cNvSpPr txBox="1"/>
          <p:nvPr/>
        </p:nvSpPr>
        <p:spPr>
          <a:xfrm>
            <a:off x="126359" y="3923644"/>
            <a:ext cx="8150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/>
                <a:sym typeface="Arial"/>
              </a:rPr>
              <a:t>DEPARTAMENTO DE RADIOLOGÍA E IMAGEN </a:t>
            </a:r>
            <a:endParaRPr kumimoji="0" lang="es-MX" sz="5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9663254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Radiología e Imagen 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326073" y="5981743"/>
            <a:ext cx="5078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Total de Estudios Realizados </a:t>
            </a:r>
            <a:r>
              <a:rPr lang="es-ES" sz="1400" b="1" kern="0" noProof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60,605 ( al mes de octubre ) 	</a:t>
            </a:r>
            <a:endParaRPr kumimoji="0" lang="es-MX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8288052"/>
              </p:ext>
            </p:extLst>
          </p:nvPr>
        </p:nvGraphicFramePr>
        <p:xfrm>
          <a:off x="1540184" y="1470414"/>
          <a:ext cx="8649807" cy="4140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99641025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Radiología e Imagen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041599" y="6143013"/>
            <a:ext cx="46467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Ya no se utilizan placas radiográficas……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0940916"/>
              </p:ext>
            </p:extLst>
          </p:nvPr>
        </p:nvGraphicFramePr>
        <p:xfrm>
          <a:off x="535339" y="1490788"/>
          <a:ext cx="4737998" cy="4238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8546684"/>
              </p:ext>
            </p:extLst>
          </p:nvPr>
        </p:nvGraphicFramePr>
        <p:xfrm>
          <a:off x="5662446" y="1490788"/>
          <a:ext cx="4656383" cy="4238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444103183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Radiología e Imagen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3282382" y="5781063"/>
            <a:ext cx="51162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Total de Estudios Contrastados:</a:t>
            </a:r>
            <a:r>
              <a:rPr kumimoji="0" lang="es-MX" sz="18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907</a:t>
            </a:r>
            <a:endParaRPr kumimoji="0" lang="es-MX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0773362"/>
              </p:ext>
            </p:extLst>
          </p:nvPr>
        </p:nvGraphicFramePr>
        <p:xfrm>
          <a:off x="1828800" y="1238250"/>
          <a:ext cx="7639050" cy="4381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838758620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Radiología e Imagen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25543" y="1286389"/>
            <a:ext cx="10515600" cy="930217"/>
          </a:xfrm>
        </p:spPr>
        <p:txBody>
          <a:bodyPr>
            <a:normAutofit/>
          </a:bodyPr>
          <a:lstStyle/>
          <a:p>
            <a:pPr algn="ctr"/>
            <a:r>
              <a:rPr lang="es-ES" sz="1600" b="1" dirty="0"/>
              <a:t>PRODUCTIVIDAD CONCENTRADA 2025</a:t>
            </a:r>
            <a:endParaRPr lang="es-MX" sz="1600" b="1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838200" y="2594756"/>
          <a:ext cx="10515600" cy="2813076"/>
        </p:xfrm>
        <a:graphic>
          <a:graphicData uri="http://schemas.openxmlformats.org/drawingml/2006/table">
            <a:tbl>
              <a:tblPr/>
              <a:tblGrid>
                <a:gridCol w="1493868">
                  <a:extLst>
                    <a:ext uri="{9D8B030D-6E8A-4147-A177-3AD203B41FA5}">
                      <a16:colId xmlns:a16="http://schemas.microsoft.com/office/drawing/2014/main" val="2180001458"/>
                    </a:ext>
                  </a:extLst>
                </a:gridCol>
                <a:gridCol w="646600">
                  <a:extLst>
                    <a:ext uri="{9D8B030D-6E8A-4147-A177-3AD203B41FA5}">
                      <a16:colId xmlns:a16="http://schemas.microsoft.com/office/drawing/2014/main" val="1719574562"/>
                    </a:ext>
                  </a:extLst>
                </a:gridCol>
                <a:gridCol w="535116">
                  <a:extLst>
                    <a:ext uri="{9D8B030D-6E8A-4147-A177-3AD203B41FA5}">
                      <a16:colId xmlns:a16="http://schemas.microsoft.com/office/drawing/2014/main" val="2679085487"/>
                    </a:ext>
                  </a:extLst>
                </a:gridCol>
                <a:gridCol w="724637">
                  <a:extLst>
                    <a:ext uri="{9D8B030D-6E8A-4147-A177-3AD203B41FA5}">
                      <a16:colId xmlns:a16="http://schemas.microsoft.com/office/drawing/2014/main" val="939672277"/>
                    </a:ext>
                  </a:extLst>
                </a:gridCol>
                <a:gridCol w="624303">
                  <a:extLst>
                    <a:ext uri="{9D8B030D-6E8A-4147-A177-3AD203B41FA5}">
                      <a16:colId xmlns:a16="http://schemas.microsoft.com/office/drawing/2014/main" val="511660448"/>
                    </a:ext>
                  </a:extLst>
                </a:gridCol>
                <a:gridCol w="657747">
                  <a:extLst>
                    <a:ext uri="{9D8B030D-6E8A-4147-A177-3AD203B41FA5}">
                      <a16:colId xmlns:a16="http://schemas.microsoft.com/office/drawing/2014/main" val="1330183015"/>
                    </a:ext>
                  </a:extLst>
                </a:gridCol>
                <a:gridCol w="660535">
                  <a:extLst>
                    <a:ext uri="{9D8B030D-6E8A-4147-A177-3AD203B41FA5}">
                      <a16:colId xmlns:a16="http://schemas.microsoft.com/office/drawing/2014/main" val="2380984773"/>
                    </a:ext>
                  </a:extLst>
                </a:gridCol>
                <a:gridCol w="657747">
                  <a:extLst>
                    <a:ext uri="{9D8B030D-6E8A-4147-A177-3AD203B41FA5}">
                      <a16:colId xmlns:a16="http://schemas.microsoft.com/office/drawing/2014/main" val="1706633162"/>
                    </a:ext>
                  </a:extLst>
                </a:gridCol>
                <a:gridCol w="724637">
                  <a:extLst>
                    <a:ext uri="{9D8B030D-6E8A-4147-A177-3AD203B41FA5}">
                      <a16:colId xmlns:a16="http://schemas.microsoft.com/office/drawing/2014/main" val="633115555"/>
                    </a:ext>
                  </a:extLst>
                </a:gridCol>
                <a:gridCol w="724637">
                  <a:extLst>
                    <a:ext uri="{9D8B030D-6E8A-4147-A177-3AD203B41FA5}">
                      <a16:colId xmlns:a16="http://schemas.microsoft.com/office/drawing/2014/main" val="3061968709"/>
                    </a:ext>
                  </a:extLst>
                </a:gridCol>
                <a:gridCol w="635451">
                  <a:extLst>
                    <a:ext uri="{9D8B030D-6E8A-4147-A177-3AD203B41FA5}">
                      <a16:colId xmlns:a16="http://schemas.microsoft.com/office/drawing/2014/main" val="246365660"/>
                    </a:ext>
                  </a:extLst>
                </a:gridCol>
                <a:gridCol w="668896">
                  <a:extLst>
                    <a:ext uri="{9D8B030D-6E8A-4147-A177-3AD203B41FA5}">
                      <a16:colId xmlns:a16="http://schemas.microsoft.com/office/drawing/2014/main" val="121969747"/>
                    </a:ext>
                  </a:extLst>
                </a:gridCol>
                <a:gridCol w="646600">
                  <a:extLst>
                    <a:ext uri="{9D8B030D-6E8A-4147-A177-3AD203B41FA5}">
                      <a16:colId xmlns:a16="http://schemas.microsoft.com/office/drawing/2014/main" val="1901980279"/>
                    </a:ext>
                  </a:extLst>
                </a:gridCol>
                <a:gridCol w="1114826">
                  <a:extLst>
                    <a:ext uri="{9D8B030D-6E8A-4147-A177-3AD203B41FA5}">
                      <a16:colId xmlns:a16="http://schemas.microsoft.com/office/drawing/2014/main" val="3823756576"/>
                    </a:ext>
                  </a:extLst>
                </a:gridCol>
              </a:tblGrid>
              <a:tr h="35126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ENE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FEB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MAR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ABR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MAY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JUN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JUL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AGOS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SEPT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OCT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NOV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DIC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REALIZADOS 2025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400226"/>
                  </a:ext>
                </a:extLst>
              </a:tr>
              <a:tr h="175632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Radiografía Simple </a:t>
                      </a:r>
                    </a:p>
                  </a:txBody>
                  <a:tcPr marL="8363" marR="8363" marT="836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2,828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2,783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3,165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3,426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2,280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2,748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2,928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2,988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2,952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3,113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29,211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0429904"/>
                  </a:ext>
                </a:extLst>
              </a:tr>
              <a:tr h="175632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Radiografía Portátil </a:t>
                      </a:r>
                    </a:p>
                  </a:txBody>
                  <a:tcPr marL="8363" marR="8363" marT="836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763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743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709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197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862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759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824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865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816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848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7,386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4868546"/>
                  </a:ext>
                </a:extLst>
              </a:tr>
              <a:tr h="175632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Tomografía</a:t>
                      </a:r>
                    </a:p>
                  </a:txBody>
                  <a:tcPr marL="8363" marR="8363" marT="836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630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587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503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587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758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830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1,050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687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767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776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7,175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4525873"/>
                  </a:ext>
                </a:extLst>
              </a:tr>
              <a:tr h="175632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Tomografía Contrastada</a:t>
                      </a:r>
                    </a:p>
                  </a:txBody>
                  <a:tcPr marL="8363" marR="8363" marT="836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339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316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271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316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370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413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418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2,454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3170246"/>
                  </a:ext>
                </a:extLst>
              </a:tr>
              <a:tr h="175632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Resonancia Magnética </a:t>
                      </a:r>
                    </a:p>
                  </a:txBody>
                  <a:tcPr marL="8363" marR="8363" marT="836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187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167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138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233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145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1,013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944068"/>
                  </a:ext>
                </a:extLst>
              </a:tr>
              <a:tr h="351263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Resonancia Magnética Contrastada</a:t>
                      </a:r>
                    </a:p>
                  </a:txBody>
                  <a:tcPr marL="8363" marR="8363" marT="836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504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176321"/>
                  </a:ext>
                </a:extLst>
              </a:tr>
              <a:tr h="175632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Mastografía</a:t>
                      </a:r>
                    </a:p>
                  </a:txBody>
                  <a:tcPr marL="8363" marR="8363" marT="836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305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813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282362"/>
                  </a:ext>
                </a:extLst>
              </a:tr>
              <a:tr h="175632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Ultrasonido</a:t>
                      </a:r>
                    </a:p>
                  </a:txBody>
                  <a:tcPr marL="8363" marR="8363" marT="836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1,066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1,124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1,152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948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1,140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1,213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1,243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1,044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1,266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10,321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1579487"/>
                  </a:ext>
                </a:extLst>
              </a:tr>
              <a:tr h="175632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Densitometría</a:t>
                      </a:r>
                    </a:p>
                  </a:txBody>
                  <a:tcPr marL="8363" marR="8363" marT="836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821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8819017"/>
                  </a:ext>
                </a:extLst>
              </a:tr>
              <a:tr h="351263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Contrastados e Intervensiomismo </a:t>
                      </a:r>
                    </a:p>
                  </a:txBody>
                  <a:tcPr marL="8363" marR="8363" marT="836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124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141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907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62889"/>
                  </a:ext>
                </a:extLst>
              </a:tr>
              <a:tr h="351263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 de Estudios Realizados </a:t>
                      </a:r>
                    </a:p>
                  </a:txBody>
                  <a:tcPr marL="8363" marR="8363" marT="8363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6,198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6,060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6,230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5,699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5,313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5,793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6,209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6,291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5,621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7,191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60,605</a:t>
                      </a:r>
                    </a:p>
                  </a:txBody>
                  <a:tcPr marL="8363" marR="8363" marT="8363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193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7773977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2">
            <a:extLst>
              <a:ext uri="{FF2B5EF4-FFF2-40B4-BE49-F238E27FC236}">
                <a16:creationId xmlns:a16="http://schemas.microsoft.com/office/drawing/2014/main" id="{50A7647A-3278-4610-A114-4B42B92C401A}"/>
              </a:ext>
            </a:extLst>
          </p:cNvPr>
          <p:cNvSpPr/>
          <p:nvPr/>
        </p:nvSpPr>
        <p:spPr>
          <a:xfrm flipH="1">
            <a:off x="-3" y="3764478"/>
            <a:ext cx="7619997" cy="1484416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MX" sz="1600" b="1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Trajan Pro" panose="02020502050506020301" pitchFamily="18" charset="0"/>
                <a:cs typeface="Arial"/>
                <a:sym typeface="Arial"/>
              </a:rPr>
              <a:t>División de Servicios Auxiliares de Diagnóstico y Tratamiento</a:t>
            </a:r>
            <a:endParaRPr kumimoji="0" lang="es-MX" sz="16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C41B6B9-28AB-5F46-943B-DAD8B2E82338}"/>
              </a:ext>
            </a:extLst>
          </p:cNvPr>
          <p:cNvSpPr txBox="1"/>
          <p:nvPr/>
        </p:nvSpPr>
        <p:spPr>
          <a:xfrm>
            <a:off x="241242" y="4257691"/>
            <a:ext cx="6618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SERVICIO DE BANCO DE SANGRE</a:t>
            </a:r>
            <a:r>
              <a:rPr kumimoji="0" lang="es-MX" sz="2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	</a:t>
            </a:r>
            <a:endParaRPr kumimoji="0" lang="es-ES_tradnl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20156" y="-11598"/>
            <a:ext cx="3682945" cy="2551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55101057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17513" y="544039"/>
            <a:ext cx="5675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Servicio de Banco de Sangre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7314663"/>
              </p:ext>
            </p:extLst>
          </p:nvPr>
        </p:nvGraphicFramePr>
        <p:xfrm>
          <a:off x="1766658" y="1268504"/>
          <a:ext cx="7609596" cy="4430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03503107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283" y="381002"/>
            <a:ext cx="567847" cy="753490"/>
          </a:xfrm>
          <a:prstGeom prst="rect">
            <a:avLst/>
          </a:prstGeom>
        </p:spPr>
      </p:pic>
      <p:cxnSp>
        <p:nvCxnSpPr>
          <p:cNvPr id="3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484768" y="511813"/>
            <a:ext cx="0" cy="51191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8">
            <a:extLst>
              <a:ext uri="{FF2B5EF4-FFF2-40B4-BE49-F238E27FC236}">
                <a16:creationId xmlns:a16="http://schemas.microsoft.com/office/drawing/2014/main" id="{15074210-13DF-8A41-BF98-46C12611E69D}"/>
              </a:ext>
            </a:extLst>
          </p:cNvPr>
          <p:cNvSpPr txBox="1"/>
          <p:nvPr/>
        </p:nvSpPr>
        <p:spPr>
          <a:xfrm>
            <a:off x="1602161" y="511819"/>
            <a:ext cx="6108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«Dr. Juan I. Menchaca»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Banco de Sangre</a:t>
            </a:r>
          </a:p>
        </p:txBody>
      </p:sp>
      <p:pic>
        <p:nvPicPr>
          <p:cNvPr id="6" name="Imagen 15">
            <a:extLst>
              <a:ext uri="{FF2B5EF4-FFF2-40B4-BE49-F238E27FC236}">
                <a16:creationId xmlns:a16="http://schemas.microsoft.com/office/drawing/2014/main" id="{7CDBE281-243B-D2FE-C545-7FA2E9E9B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9991" y="5631256"/>
            <a:ext cx="1435100" cy="723901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9482309" y="2901674"/>
            <a:ext cx="2531891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7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HEMOCOMPONENTES 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ENTREGADOS 2025</a:t>
            </a: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800" b="1" dirty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8,820</a:t>
            </a: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000" b="1" dirty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(ENERO-OCTUBRE)</a:t>
            </a:r>
            <a:endParaRPr kumimoji="0" lang="es-MX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785992"/>
              </p:ext>
            </p:extLst>
          </p:nvPr>
        </p:nvGraphicFramePr>
        <p:xfrm>
          <a:off x="1050206" y="1334706"/>
          <a:ext cx="7170516" cy="4870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88376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83" y="381002"/>
            <a:ext cx="567847" cy="753490"/>
          </a:xfrm>
          <a:prstGeom prst="rect">
            <a:avLst/>
          </a:prstGeom>
        </p:spPr>
      </p:pic>
      <p:cxnSp>
        <p:nvCxnSpPr>
          <p:cNvPr id="3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439501" y="569206"/>
            <a:ext cx="0" cy="51191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CuadroTexto 8">
            <a:extLst>
              <a:ext uri="{FF2B5EF4-FFF2-40B4-BE49-F238E27FC236}">
                <a16:creationId xmlns:a16="http://schemas.microsoft.com/office/drawing/2014/main" id="{15074210-13DF-8A41-BF98-46C12611E69D}"/>
              </a:ext>
            </a:extLst>
          </p:cNvPr>
          <p:cNvSpPr txBox="1"/>
          <p:nvPr/>
        </p:nvSpPr>
        <p:spPr>
          <a:xfrm>
            <a:off x="1489428" y="549719"/>
            <a:ext cx="6108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«Dr. Juan I. Menchaca»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Banco de Sangre</a:t>
            </a:r>
          </a:p>
        </p:txBody>
      </p:sp>
      <p:pic>
        <p:nvPicPr>
          <p:cNvPr id="5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4958" y="5934974"/>
            <a:ext cx="1435100" cy="723901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8211490" y="2255376"/>
            <a:ext cx="269101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7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ESTUDIOS DE INMUNOHEMATOLOGÍA 2025</a:t>
            </a:r>
            <a:r>
              <a:rPr kumimoji="0" lang="es-MX" sz="17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(enero-octubre)</a:t>
            </a:r>
            <a:endParaRPr kumimoji="0" lang="es-MX" sz="17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125,366</a:t>
            </a: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7879861"/>
              </p:ext>
            </p:extLst>
          </p:nvPr>
        </p:nvGraphicFramePr>
        <p:xfrm>
          <a:off x="807073" y="1385355"/>
          <a:ext cx="6791326" cy="4549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905415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Servicio de Banco de Sangre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2560945"/>
              </p:ext>
            </p:extLst>
          </p:nvPr>
        </p:nvGraphicFramePr>
        <p:xfrm>
          <a:off x="1517513" y="1311744"/>
          <a:ext cx="9588452" cy="3739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41319287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Servicio de Banco de Sangre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0214950"/>
              </p:ext>
            </p:extLst>
          </p:nvPr>
        </p:nvGraphicFramePr>
        <p:xfrm>
          <a:off x="1969916" y="1485576"/>
          <a:ext cx="8896352" cy="3760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535538870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Servicio de Banco de Sangre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792614"/>
              </p:ext>
            </p:extLst>
          </p:nvPr>
        </p:nvGraphicFramePr>
        <p:xfrm>
          <a:off x="926977" y="1694535"/>
          <a:ext cx="10515601" cy="2252057"/>
        </p:xfrm>
        <a:graphic>
          <a:graphicData uri="http://schemas.openxmlformats.org/drawingml/2006/table">
            <a:tbl>
              <a:tblPr/>
              <a:tblGrid>
                <a:gridCol w="2455937">
                  <a:extLst>
                    <a:ext uri="{9D8B030D-6E8A-4147-A177-3AD203B41FA5}">
                      <a16:colId xmlns:a16="http://schemas.microsoft.com/office/drawing/2014/main" val="3012635827"/>
                    </a:ext>
                  </a:extLst>
                </a:gridCol>
                <a:gridCol w="1042275">
                  <a:extLst>
                    <a:ext uri="{9D8B030D-6E8A-4147-A177-3AD203B41FA5}">
                      <a16:colId xmlns:a16="http://schemas.microsoft.com/office/drawing/2014/main" val="3643372891"/>
                    </a:ext>
                  </a:extLst>
                </a:gridCol>
                <a:gridCol w="835617">
                  <a:extLst>
                    <a:ext uri="{9D8B030D-6E8A-4147-A177-3AD203B41FA5}">
                      <a16:colId xmlns:a16="http://schemas.microsoft.com/office/drawing/2014/main" val="1123022595"/>
                    </a:ext>
                  </a:extLst>
                </a:gridCol>
                <a:gridCol w="584034">
                  <a:extLst>
                    <a:ext uri="{9D8B030D-6E8A-4147-A177-3AD203B41FA5}">
                      <a16:colId xmlns:a16="http://schemas.microsoft.com/office/drawing/2014/main" val="894447751"/>
                    </a:ext>
                  </a:extLst>
                </a:gridCol>
                <a:gridCol w="664900">
                  <a:extLst>
                    <a:ext uri="{9D8B030D-6E8A-4147-A177-3AD203B41FA5}">
                      <a16:colId xmlns:a16="http://schemas.microsoft.com/office/drawing/2014/main" val="2152877339"/>
                    </a:ext>
                  </a:extLst>
                </a:gridCol>
                <a:gridCol w="997350">
                  <a:extLst>
                    <a:ext uri="{9D8B030D-6E8A-4147-A177-3AD203B41FA5}">
                      <a16:colId xmlns:a16="http://schemas.microsoft.com/office/drawing/2014/main" val="1214502735"/>
                    </a:ext>
                  </a:extLst>
                </a:gridCol>
                <a:gridCol w="943439">
                  <a:extLst>
                    <a:ext uri="{9D8B030D-6E8A-4147-A177-3AD203B41FA5}">
                      <a16:colId xmlns:a16="http://schemas.microsoft.com/office/drawing/2014/main" val="696834624"/>
                    </a:ext>
                  </a:extLst>
                </a:gridCol>
                <a:gridCol w="943439">
                  <a:extLst>
                    <a:ext uri="{9D8B030D-6E8A-4147-A177-3AD203B41FA5}">
                      <a16:colId xmlns:a16="http://schemas.microsoft.com/office/drawing/2014/main" val="4022196949"/>
                    </a:ext>
                  </a:extLst>
                </a:gridCol>
                <a:gridCol w="970394">
                  <a:extLst>
                    <a:ext uri="{9D8B030D-6E8A-4147-A177-3AD203B41FA5}">
                      <a16:colId xmlns:a16="http://schemas.microsoft.com/office/drawing/2014/main" val="2439192629"/>
                    </a:ext>
                  </a:extLst>
                </a:gridCol>
                <a:gridCol w="1078216">
                  <a:extLst>
                    <a:ext uri="{9D8B030D-6E8A-4147-A177-3AD203B41FA5}">
                      <a16:colId xmlns:a16="http://schemas.microsoft.com/office/drawing/2014/main" val="3244084025"/>
                    </a:ext>
                  </a:extLst>
                </a:gridCol>
              </a:tblGrid>
              <a:tr h="278143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s-MX" sz="1700" b="1" i="0" u="none" strike="noStrike" dirty="0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PRUEBAS DE TAMIZAJE 2025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0091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1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1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1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593557"/>
                  </a:ext>
                </a:extLst>
              </a:tr>
              <a:tr h="18841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17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Pruebas de Tamizaje 2025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1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2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 DE ESTUDIOS 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1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2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REACTIVOS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1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2FA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CONFIRMATORIAS *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1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2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1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COMPLEMENTO DE CONFIRMATORIAS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1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861954"/>
                  </a:ext>
                </a:extLst>
              </a:tr>
              <a:tr h="27814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POSITIVOS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NEGATIVOS 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INDETERMINADO 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REACTIVOS 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POSTIVOS 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NEGATIVOS 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INDETERMINADO 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2459074"/>
                  </a:ext>
                </a:extLst>
              </a:tr>
              <a:tr h="188419"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TREPONEMA PALLIDUM/SYPHILIS/ SIFILIS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6,603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8182487"/>
                  </a:ext>
                </a:extLst>
              </a:tr>
              <a:tr h="188419"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VIRUS INMUNODEFICIENCIA HUMANA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7,142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822667"/>
                  </a:ext>
                </a:extLst>
              </a:tr>
              <a:tr h="188419"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VIRUS HEPATÍTIS B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6,644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3574570"/>
                  </a:ext>
                </a:extLst>
              </a:tr>
              <a:tr h="188419"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VIRUS HEPATITIS C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6,640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2734126"/>
                  </a:ext>
                </a:extLst>
              </a:tr>
              <a:tr h="188419"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BRUCELLA/ ROSA VENGALA 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5,701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1135201"/>
                  </a:ext>
                </a:extLst>
              </a:tr>
              <a:tr h="188419"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TRYPANOSOMO CRUZI/CHAGAS 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6,634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8935143"/>
                  </a:ext>
                </a:extLst>
              </a:tr>
              <a:tr h="188419"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NAT 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4,378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9971172"/>
                  </a:ext>
                </a:extLst>
              </a:tr>
              <a:tr h="188419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 </a:t>
                      </a:r>
                    </a:p>
                  </a:txBody>
                  <a:tcPr marL="8972" marR="8972" marT="8972" marB="0" anchor="b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43,742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111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972" marR="8972" marT="8972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06649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3580696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283" y="381002"/>
            <a:ext cx="567847" cy="753490"/>
          </a:xfrm>
          <a:prstGeom prst="rect">
            <a:avLst/>
          </a:prstGeom>
        </p:spPr>
      </p:pic>
      <p:cxnSp>
        <p:nvCxnSpPr>
          <p:cNvPr id="3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484768" y="511813"/>
            <a:ext cx="0" cy="51191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8">
            <a:extLst>
              <a:ext uri="{FF2B5EF4-FFF2-40B4-BE49-F238E27FC236}">
                <a16:creationId xmlns:a16="http://schemas.microsoft.com/office/drawing/2014/main" id="{15074210-13DF-8A41-BF98-46C12611E69D}"/>
              </a:ext>
            </a:extLst>
          </p:cNvPr>
          <p:cNvSpPr txBox="1"/>
          <p:nvPr/>
        </p:nvSpPr>
        <p:spPr>
          <a:xfrm>
            <a:off x="1602161" y="511819"/>
            <a:ext cx="6108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+mn-cs"/>
              </a:rPr>
              <a:t>Nuevo Hospital Civil de Guadalajara «Dr. Juan I. Menchaca»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+mn-cs"/>
              </a:rPr>
              <a:t>Banco de Sangre</a:t>
            </a:r>
          </a:p>
        </p:txBody>
      </p:sp>
      <p:pic>
        <p:nvPicPr>
          <p:cNvPr id="6" name="Imagen 15">
            <a:extLst>
              <a:ext uri="{FF2B5EF4-FFF2-40B4-BE49-F238E27FC236}">
                <a16:creationId xmlns:a16="http://schemas.microsoft.com/office/drawing/2014/main" id="{7CDBE281-243B-D2FE-C545-7FA2E9E9B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9991" y="5631256"/>
            <a:ext cx="1435100" cy="723901"/>
          </a:xfrm>
          <a:prstGeom prst="rect">
            <a:avLst/>
          </a:prstGeom>
        </p:spPr>
      </p:pic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552165"/>
              </p:ext>
            </p:extLst>
          </p:nvPr>
        </p:nvGraphicFramePr>
        <p:xfrm>
          <a:off x="1050206" y="2222665"/>
          <a:ext cx="3107453" cy="1905006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9016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58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7065">
                <a:tc>
                  <a:txBody>
                    <a:bodyPr/>
                    <a:lstStyle/>
                    <a:p>
                      <a:endParaRPr lang="es-ES" sz="17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Anual</a:t>
                      </a:r>
                      <a:r>
                        <a:rPr lang="es-ES" sz="1600" baseline="0" dirty="0"/>
                        <a:t> 2025</a:t>
                      </a:r>
                      <a:endParaRPr lang="es-ES" sz="16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1">
                <a:tc>
                  <a:txBody>
                    <a:bodyPr/>
                    <a:lstStyle/>
                    <a:p>
                      <a:pPr algn="ctr"/>
                      <a:r>
                        <a:rPr lang="es-ES" sz="1500" dirty="0"/>
                        <a:t>Procedimientos</a:t>
                      </a:r>
                      <a:r>
                        <a:rPr lang="es-ES" sz="1500" baseline="0" dirty="0"/>
                        <a:t> de Aféresis </a:t>
                      </a:r>
                      <a:endParaRPr lang="es-E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500" dirty="0"/>
                        <a:t>185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1">
                <a:tc>
                  <a:txBody>
                    <a:bodyPr/>
                    <a:lstStyle/>
                    <a:p>
                      <a:pPr algn="ctr"/>
                      <a:r>
                        <a:rPr lang="es-ES" sz="1500" dirty="0"/>
                        <a:t>Procedimientos</a:t>
                      </a:r>
                      <a:r>
                        <a:rPr lang="es-ES" sz="1500" baseline="0" dirty="0"/>
                        <a:t> de Recambio Plasmático </a:t>
                      </a:r>
                      <a:endParaRPr lang="es-ES" sz="15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500" dirty="0"/>
                        <a:t>27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575993157"/>
                  </a:ext>
                </a:extLst>
              </a:tr>
            </a:tbl>
          </a:graphicData>
        </a:graphic>
      </p:graphicFrame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60018"/>
              </p:ext>
            </p:extLst>
          </p:nvPr>
        </p:nvGraphicFramePr>
        <p:xfrm>
          <a:off x="4541829" y="1382344"/>
          <a:ext cx="5907096" cy="3821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654955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283" y="381002"/>
            <a:ext cx="567847" cy="753490"/>
          </a:xfrm>
          <a:prstGeom prst="rect">
            <a:avLst/>
          </a:prstGeom>
        </p:spPr>
      </p:pic>
      <p:cxnSp>
        <p:nvCxnSpPr>
          <p:cNvPr id="3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484768" y="511813"/>
            <a:ext cx="0" cy="51191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8">
            <a:extLst>
              <a:ext uri="{FF2B5EF4-FFF2-40B4-BE49-F238E27FC236}">
                <a16:creationId xmlns:a16="http://schemas.microsoft.com/office/drawing/2014/main" id="{15074210-13DF-8A41-BF98-46C12611E69D}"/>
              </a:ext>
            </a:extLst>
          </p:cNvPr>
          <p:cNvSpPr txBox="1"/>
          <p:nvPr/>
        </p:nvSpPr>
        <p:spPr>
          <a:xfrm>
            <a:off x="1602161" y="511819"/>
            <a:ext cx="6108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+mn-cs"/>
              </a:rPr>
              <a:t>Nuevo Hospital Civil de Guadalajara «Dr. Juan I. Menchaca»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+mn-cs"/>
              </a:rPr>
              <a:t>Banco de Sangre</a:t>
            </a:r>
          </a:p>
        </p:txBody>
      </p:sp>
      <p:pic>
        <p:nvPicPr>
          <p:cNvPr id="6" name="Imagen 15">
            <a:extLst>
              <a:ext uri="{FF2B5EF4-FFF2-40B4-BE49-F238E27FC236}">
                <a16:creationId xmlns:a16="http://schemas.microsoft.com/office/drawing/2014/main" id="{7CDBE281-243B-D2FE-C545-7FA2E9E9B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9991" y="5631256"/>
            <a:ext cx="1435100" cy="723901"/>
          </a:xfrm>
          <a:prstGeom prst="rect">
            <a:avLst/>
          </a:prstGeom>
        </p:spPr>
      </p:pic>
      <p:sp>
        <p:nvSpPr>
          <p:cNvPr id="7" name="Cuadro de texto 134">
            <a:extLst>
              <a:ext uri="{FF2B5EF4-FFF2-40B4-BE49-F238E27FC236}">
                <a16:creationId xmlns:a16="http://schemas.microsoft.com/office/drawing/2014/main" id="{B0626223-3441-42AB-BCD8-8D13A1DF5C7A}"/>
              </a:ext>
            </a:extLst>
          </p:cNvPr>
          <p:cNvSpPr txBox="1"/>
          <p:nvPr/>
        </p:nvSpPr>
        <p:spPr>
          <a:xfrm>
            <a:off x="2249725" y="1134494"/>
            <a:ext cx="7420813" cy="1239731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CAMPAÑA DE DONACIÓN ALTRUISTA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DIA MUNDIAL DEL DONANTE DE SANGRE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(JUNIO 2025)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708089" y="3046081"/>
          <a:ext cx="4946460" cy="1015707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4698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3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39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89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7065">
                <a:tc>
                  <a:txBody>
                    <a:bodyPr/>
                    <a:lstStyle/>
                    <a:p>
                      <a:endParaRPr lang="es-ES" sz="17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DONADORES RECIBIDOS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DONADORES  APTOS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DONADORES DIFERIDOS 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1">
                <a:tc>
                  <a:txBody>
                    <a:bodyPr/>
                    <a:lstStyle/>
                    <a:p>
                      <a:pPr algn="ctr"/>
                      <a:r>
                        <a:rPr lang="es-ES" sz="1500" dirty="0"/>
                        <a:t>10 al 13 Junio 2025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500" dirty="0"/>
                        <a:t>33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500" dirty="0"/>
                        <a:t>25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500" dirty="0"/>
                        <a:t>8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2 Gráfico"/>
          <p:cNvGraphicFramePr/>
          <p:nvPr>
            <p:extLst>
              <p:ext uri="{D42A27DB-BD31-4B8C-83A1-F6EECF244321}">
                <p14:modId xmlns:p14="http://schemas.microsoft.com/office/powerpoint/2010/main" val="3857372292"/>
              </p:ext>
            </p:extLst>
          </p:nvPr>
        </p:nvGraphicFramePr>
        <p:xfrm>
          <a:off x="5816082" y="2008262"/>
          <a:ext cx="5240694" cy="3777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353265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83" y="381002"/>
            <a:ext cx="567847" cy="753490"/>
          </a:xfrm>
          <a:prstGeom prst="rect">
            <a:avLst/>
          </a:prstGeom>
        </p:spPr>
      </p:pic>
      <p:cxnSp>
        <p:nvCxnSpPr>
          <p:cNvPr id="3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439501" y="569206"/>
            <a:ext cx="0" cy="51191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CuadroTexto 8">
            <a:extLst>
              <a:ext uri="{FF2B5EF4-FFF2-40B4-BE49-F238E27FC236}">
                <a16:creationId xmlns:a16="http://schemas.microsoft.com/office/drawing/2014/main" id="{15074210-13DF-8A41-BF98-46C12611E69D}"/>
              </a:ext>
            </a:extLst>
          </p:cNvPr>
          <p:cNvSpPr txBox="1"/>
          <p:nvPr/>
        </p:nvSpPr>
        <p:spPr>
          <a:xfrm>
            <a:off x="1489428" y="549719"/>
            <a:ext cx="6108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+mn-cs"/>
              </a:rPr>
              <a:t>Nuevo Hospital Civil de Guadalajara «Dr. Juan I. Menchaca»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+mn-cs"/>
              </a:rPr>
              <a:t>Banco de Sangre</a:t>
            </a:r>
          </a:p>
        </p:txBody>
      </p:sp>
      <p:pic>
        <p:nvPicPr>
          <p:cNvPr id="5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4958" y="5934974"/>
            <a:ext cx="1435100" cy="723901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4543913" y="1134492"/>
            <a:ext cx="29665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INDICADORES</a:t>
            </a:r>
            <a:r>
              <a:rPr kumimoji="0" lang="es-419" sz="2600" b="1" i="0" u="none" strike="noStrike" kern="1200" cap="none" spc="0" normalizeH="0" baseline="0" noProof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Britannic Bold" pitchFamily="34" charset="0"/>
                <a:ea typeface="+mn-ea"/>
                <a:cs typeface="+mn-cs"/>
              </a:rPr>
              <a:t> </a:t>
            </a:r>
            <a:endParaRPr kumimoji="0" lang="es-ES" sz="2600" b="1" i="0" u="none" strike="noStrike" kern="1200" cap="none" spc="0" normalizeH="0" baseline="0" noProof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  <a:uLnTx/>
              <a:uFillTx/>
              <a:latin typeface="Britannic Bold" pitchFamily="34" charset="0"/>
              <a:ea typeface="+mn-ea"/>
              <a:cs typeface="+mn-cs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9428" y="1719267"/>
            <a:ext cx="8388823" cy="431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069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5">
            <a:extLst>
              <a:ext uri="{FF2B5EF4-FFF2-40B4-BE49-F238E27FC236}">
                <a16:creationId xmlns:a16="http://schemas.microsoft.com/office/drawing/2014/main" id="{3BB556DB-8C75-0BA1-BC87-2F7BC1EC7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9991" y="5816546"/>
            <a:ext cx="1435100" cy="72390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3A9733F-2AC8-42DA-27C8-996ACF6E6034}"/>
              </a:ext>
            </a:extLst>
          </p:cNvPr>
          <p:cNvSpPr txBox="1"/>
          <p:nvPr/>
        </p:nvSpPr>
        <p:spPr>
          <a:xfrm>
            <a:off x="15522504" y="2587084"/>
            <a:ext cx="184731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428271" y="5532165"/>
            <a:ext cx="6764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Total </a:t>
            </a:r>
            <a:r>
              <a:rPr kumimoji="0" lang="es-ES" sz="16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Hemocomponentes</a:t>
            </a:r>
            <a:r>
              <a:rPr kumimoji="0" lang="es-ES" sz="1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Entregados: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lang="es-ES" dirty="0">
                <a:solidFill>
                  <a:srgbClr val="000000"/>
                </a:solidFill>
                <a:latin typeface="Arial"/>
              </a:rPr>
              <a:t>7,518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Total de Pacientes Beneficiados: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	 2,739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517093"/>
              </p:ext>
            </p:extLst>
          </p:nvPr>
        </p:nvGraphicFramePr>
        <p:xfrm>
          <a:off x="1133475" y="1390650"/>
          <a:ext cx="988695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364641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2">
            <a:extLst>
              <a:ext uri="{FF2B5EF4-FFF2-40B4-BE49-F238E27FC236}">
                <a16:creationId xmlns:a16="http://schemas.microsoft.com/office/drawing/2014/main" id="{50A7647A-3278-4610-A114-4B42B92C401A}"/>
              </a:ext>
            </a:extLst>
          </p:cNvPr>
          <p:cNvSpPr/>
          <p:nvPr/>
        </p:nvSpPr>
        <p:spPr>
          <a:xfrm flipH="1">
            <a:off x="-3" y="3273202"/>
            <a:ext cx="8597726" cy="1465054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División de Servicios Auxiliares de Diagnóstico y Tratamiento</a:t>
            </a: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C41B6B9-28AB-5F46-943B-DAD8B2E82338}"/>
              </a:ext>
            </a:extLst>
          </p:cNvPr>
          <p:cNvSpPr txBox="1"/>
          <p:nvPr/>
        </p:nvSpPr>
        <p:spPr>
          <a:xfrm>
            <a:off x="-97730" y="3770242"/>
            <a:ext cx="814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_tradnl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  <a:sym typeface="Arial"/>
              </a:rPr>
              <a:t> </a:t>
            </a:r>
            <a:r>
              <a:rPr kumimoji="0" lang="es-ES_tradnl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DEPARTAMENTO DE LABORATORIO </a:t>
            </a:r>
            <a:r>
              <a:rPr lang="es-ES_tradnl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DE PATOLOGÍA </a:t>
            </a:r>
            <a:r>
              <a:rPr kumimoji="0" lang="es-ES_tradnl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 CLÍNICA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931" y="30379"/>
            <a:ext cx="3496947" cy="232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518338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Laboratorio de Patología Clínica </a:t>
            </a: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9546882"/>
              </p:ext>
            </p:extLst>
          </p:nvPr>
        </p:nvGraphicFramePr>
        <p:xfrm>
          <a:off x="926190" y="1409330"/>
          <a:ext cx="4870929" cy="3943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5713178"/>
              </p:ext>
            </p:extLst>
          </p:nvPr>
        </p:nvGraphicFramePr>
        <p:xfrm>
          <a:off x="6335541" y="1409329"/>
          <a:ext cx="4572000" cy="3943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989656922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Laboratorio de Patología Clínica </a:t>
            </a: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17" name="CuadroTexto 16"/>
          <p:cNvSpPr txBox="1"/>
          <p:nvPr/>
        </p:nvSpPr>
        <p:spPr>
          <a:xfrm>
            <a:off x="1641470" y="4575048"/>
            <a:ext cx="33443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Estudios de Bacteriología y  Microbiología 2025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(Matutino y Jornada Acumulada )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7563191" y="4517303"/>
            <a:ext cx="33443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Pacientes de Bacteriología y  Microbiología 2025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(vespertino)</a:t>
            </a:r>
          </a:p>
        </p:txBody>
      </p: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1039421"/>
              </p:ext>
            </p:extLst>
          </p:nvPr>
        </p:nvGraphicFramePr>
        <p:xfrm>
          <a:off x="757676" y="1578006"/>
          <a:ext cx="55721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3283478"/>
              </p:ext>
            </p:extLst>
          </p:nvPr>
        </p:nvGraphicFramePr>
        <p:xfrm>
          <a:off x="6758507" y="1578006"/>
          <a:ext cx="495371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568489984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Laboratorio de Patología Clínica </a:t>
            </a: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0015308"/>
              </p:ext>
            </p:extLst>
          </p:nvPr>
        </p:nvGraphicFramePr>
        <p:xfrm>
          <a:off x="1752601" y="1543050"/>
          <a:ext cx="8437390" cy="3676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089236347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Laboratorio de Patología Clínica </a:t>
            </a: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0783552"/>
              </p:ext>
            </p:extLst>
          </p:nvPr>
        </p:nvGraphicFramePr>
        <p:xfrm>
          <a:off x="2654963" y="1322161"/>
          <a:ext cx="6748724" cy="4458902"/>
        </p:xfrm>
        <a:graphic>
          <a:graphicData uri="http://schemas.openxmlformats.org/drawingml/2006/table">
            <a:tbl>
              <a:tblPr/>
              <a:tblGrid>
                <a:gridCol w="865493">
                  <a:extLst>
                    <a:ext uri="{9D8B030D-6E8A-4147-A177-3AD203B41FA5}">
                      <a16:colId xmlns:a16="http://schemas.microsoft.com/office/drawing/2014/main" val="1642473379"/>
                    </a:ext>
                  </a:extLst>
                </a:gridCol>
                <a:gridCol w="488500">
                  <a:extLst>
                    <a:ext uri="{9D8B030D-6E8A-4147-A177-3AD203B41FA5}">
                      <a16:colId xmlns:a16="http://schemas.microsoft.com/office/drawing/2014/main" val="3306741130"/>
                    </a:ext>
                  </a:extLst>
                </a:gridCol>
                <a:gridCol w="419472">
                  <a:extLst>
                    <a:ext uri="{9D8B030D-6E8A-4147-A177-3AD203B41FA5}">
                      <a16:colId xmlns:a16="http://schemas.microsoft.com/office/drawing/2014/main" val="2665666440"/>
                    </a:ext>
                  </a:extLst>
                </a:gridCol>
                <a:gridCol w="403543">
                  <a:extLst>
                    <a:ext uri="{9D8B030D-6E8A-4147-A177-3AD203B41FA5}">
                      <a16:colId xmlns:a16="http://schemas.microsoft.com/office/drawing/2014/main" val="23469317"/>
                    </a:ext>
                  </a:extLst>
                </a:gridCol>
                <a:gridCol w="371684">
                  <a:extLst>
                    <a:ext uri="{9D8B030D-6E8A-4147-A177-3AD203B41FA5}">
                      <a16:colId xmlns:a16="http://schemas.microsoft.com/office/drawing/2014/main" val="2603975127"/>
                    </a:ext>
                  </a:extLst>
                </a:gridCol>
                <a:gridCol w="361065">
                  <a:extLst>
                    <a:ext uri="{9D8B030D-6E8A-4147-A177-3AD203B41FA5}">
                      <a16:colId xmlns:a16="http://schemas.microsoft.com/office/drawing/2014/main" val="3321577477"/>
                    </a:ext>
                  </a:extLst>
                </a:gridCol>
                <a:gridCol w="371684">
                  <a:extLst>
                    <a:ext uri="{9D8B030D-6E8A-4147-A177-3AD203B41FA5}">
                      <a16:colId xmlns:a16="http://schemas.microsoft.com/office/drawing/2014/main" val="137517553"/>
                    </a:ext>
                  </a:extLst>
                </a:gridCol>
                <a:gridCol w="408853">
                  <a:extLst>
                    <a:ext uri="{9D8B030D-6E8A-4147-A177-3AD203B41FA5}">
                      <a16:colId xmlns:a16="http://schemas.microsoft.com/office/drawing/2014/main" val="4122397142"/>
                    </a:ext>
                  </a:extLst>
                </a:gridCol>
                <a:gridCol w="456641">
                  <a:extLst>
                    <a:ext uri="{9D8B030D-6E8A-4147-A177-3AD203B41FA5}">
                      <a16:colId xmlns:a16="http://schemas.microsoft.com/office/drawing/2014/main" val="4127325078"/>
                    </a:ext>
                  </a:extLst>
                </a:gridCol>
                <a:gridCol w="446021">
                  <a:extLst>
                    <a:ext uri="{9D8B030D-6E8A-4147-A177-3AD203B41FA5}">
                      <a16:colId xmlns:a16="http://schemas.microsoft.com/office/drawing/2014/main" val="3427358915"/>
                    </a:ext>
                  </a:extLst>
                </a:gridCol>
                <a:gridCol w="430092">
                  <a:extLst>
                    <a:ext uri="{9D8B030D-6E8A-4147-A177-3AD203B41FA5}">
                      <a16:colId xmlns:a16="http://schemas.microsoft.com/office/drawing/2014/main" val="3301465182"/>
                    </a:ext>
                  </a:extLst>
                </a:gridCol>
                <a:gridCol w="467260">
                  <a:extLst>
                    <a:ext uri="{9D8B030D-6E8A-4147-A177-3AD203B41FA5}">
                      <a16:colId xmlns:a16="http://schemas.microsoft.com/office/drawing/2014/main" val="139706458"/>
                    </a:ext>
                  </a:extLst>
                </a:gridCol>
                <a:gridCol w="387613">
                  <a:extLst>
                    <a:ext uri="{9D8B030D-6E8A-4147-A177-3AD203B41FA5}">
                      <a16:colId xmlns:a16="http://schemas.microsoft.com/office/drawing/2014/main" val="3472120892"/>
                    </a:ext>
                  </a:extLst>
                </a:gridCol>
                <a:gridCol w="870803">
                  <a:extLst>
                    <a:ext uri="{9D8B030D-6E8A-4147-A177-3AD203B41FA5}">
                      <a16:colId xmlns:a16="http://schemas.microsoft.com/office/drawing/2014/main" val="335795505"/>
                    </a:ext>
                  </a:extLst>
                </a:gridCol>
              </a:tblGrid>
              <a:tr h="132501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BACTERIOLOGÍA Y MICROBIOLOGÍA 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992708"/>
                  </a:ext>
                </a:extLst>
              </a:tr>
              <a:tr h="360403"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ENERO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FEBRERO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MARZO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ABRIL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MAYO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JUNIO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JULIO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AGOSTO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SEPTIEMBRE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OCTUBRE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NOVIEMBRE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DICIEMBRE 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Bacteriología y Microbiología MATUTINO/JORNADA ACUMULADA   2025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125998"/>
                  </a:ext>
                </a:extLst>
              </a:tr>
              <a:tr h="111301"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CULTIVOS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1,637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1,208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1,424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1,074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1,145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1,453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1,621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1,496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2,722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1,827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15,607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3375484"/>
                  </a:ext>
                </a:extLst>
              </a:tr>
              <a:tr h="111301"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MICROSCOPIA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539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838018"/>
                  </a:ext>
                </a:extLst>
              </a:tr>
              <a:tr h="111301"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PRUEBAS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1,441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1,254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939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1,242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1,428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1,281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1,612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1,613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1,521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1,705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14,036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936540"/>
                  </a:ext>
                </a:extLst>
              </a:tr>
              <a:tr h="111301"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TINCIONES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495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667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395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430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623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437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633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703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636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820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5,839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026402"/>
                  </a:ext>
                </a:extLst>
              </a:tr>
              <a:tr h="111301"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PCR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351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398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135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156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1,626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060892"/>
                  </a:ext>
                </a:extLst>
              </a:tr>
              <a:tr h="13250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3,979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3,561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2,849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2,894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3,360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3,390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4,024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3,952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5,060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4,578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37,647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419918"/>
                  </a:ext>
                </a:extLst>
              </a:tr>
              <a:tr h="143101">
                <a:tc>
                  <a:txBody>
                    <a:bodyPr/>
                    <a:lstStyle/>
                    <a:p>
                      <a:pPr algn="ctr" fontAlgn="ctr"/>
                      <a:endParaRPr lang="es-MX" sz="600" b="1" i="0" u="none" strike="noStrike">
                        <a:solidFill>
                          <a:srgbClr val="005975"/>
                        </a:solidFill>
                        <a:effectLst/>
                        <a:latin typeface="Arimo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MV Boli" panose="02000500030200090000" pitchFamily="2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MV Boli" panose="02000500030200090000" pitchFamily="2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MV Boli" panose="02000500030200090000" pitchFamily="2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MV Boli" panose="02000500030200090000" pitchFamily="2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MV Boli" panose="02000500030200090000" pitchFamily="2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MV Boli" panose="02000500030200090000" pitchFamily="2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MV Boli" panose="02000500030200090000" pitchFamily="2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MV Boli" panose="02000500030200090000" pitchFamily="2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MV Boli" panose="02000500030200090000" pitchFamily="2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MV Boli" panose="02000500030200090000" pitchFamily="2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MV Boli" panose="02000500030200090000" pitchFamily="2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MV Boli" panose="02000500030200090000" pitchFamily="2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MV Boli" panose="02000500030200090000" pitchFamily="2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8302183"/>
                  </a:ext>
                </a:extLst>
              </a:tr>
              <a:tr h="132501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BACTERIOLOGÍA Y MICROBIOLOGÍA 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206606"/>
                  </a:ext>
                </a:extLst>
              </a:tr>
              <a:tr h="333903"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ENERO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FEBRERO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MARZO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ABRIL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MAYO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JUNIO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JULIO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AGOSTO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SEPTIEMBRE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OCTUBRE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NOVIEMBRE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DICIEMBRE 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Bacteriología y Microbiología Vespertino 2025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7079171"/>
                  </a:ext>
                </a:extLst>
              </a:tr>
              <a:tr h="132501"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CULTIVOS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541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477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583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504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473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462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511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486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590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787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5,414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635873"/>
                  </a:ext>
                </a:extLst>
              </a:tr>
              <a:tr h="132501"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MICROSCOPIA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9734211"/>
                  </a:ext>
                </a:extLst>
              </a:tr>
              <a:tr h="132501"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PRUEBAS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587847"/>
                  </a:ext>
                </a:extLst>
              </a:tr>
              <a:tr h="132501"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TINCIONES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137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146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141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108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187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1,078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3160486"/>
                  </a:ext>
                </a:extLst>
              </a:tr>
              <a:tr h="132501"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PCR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598610"/>
                  </a:ext>
                </a:extLst>
              </a:tr>
              <a:tr h="13250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678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555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732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575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583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603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619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540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636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974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6,495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798893"/>
                  </a:ext>
                </a:extLst>
              </a:tr>
              <a:tr h="13250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591120"/>
                  </a:ext>
                </a:extLst>
              </a:tr>
              <a:tr h="127201">
                <a:tc>
                  <a:txBody>
                    <a:bodyPr/>
                    <a:lstStyle/>
                    <a:p>
                      <a:pPr algn="ctr" fontAlgn="ctr"/>
                      <a:endParaRPr lang="es-MX" sz="700" b="1" i="0" u="none" strike="noStrike">
                        <a:solidFill>
                          <a:srgbClr val="005975"/>
                        </a:solidFill>
                        <a:effectLst/>
                        <a:latin typeface="Arimo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0548524"/>
                  </a:ext>
                </a:extLst>
              </a:tr>
              <a:tr h="132501"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8983631"/>
                  </a:ext>
                </a:extLst>
              </a:tr>
              <a:tr h="132501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BACTERIOLOGÍA Y MICROBIOLOGÍA CONSULTA EXTERNA (AMBULATORIOS) 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736962"/>
                  </a:ext>
                </a:extLst>
              </a:tr>
              <a:tr h="445204"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ENERO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FEBRERO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MARZO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ABRIL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MAYO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JUNIO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JULIO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AGOSTO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SEPTIEMBRE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OCTUBRE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NOVIEMBRE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DICIEMBRE 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Bacteriología y Microbiología Consulta Externa (Ambulatorios)  Vespertino 2025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674030"/>
                  </a:ext>
                </a:extLst>
              </a:tr>
              <a:tr h="132501"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CULTIVOS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609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398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373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346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508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319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465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401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450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562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4,431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837459"/>
                  </a:ext>
                </a:extLst>
              </a:tr>
              <a:tr h="132501"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MICROSCOPIA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158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159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118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138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169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131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178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173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462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1,782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044247"/>
                  </a:ext>
                </a:extLst>
              </a:tr>
              <a:tr h="132501"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PRUEBAS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8370910"/>
                  </a:ext>
                </a:extLst>
              </a:tr>
              <a:tr h="132501"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TINCIONES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0624290"/>
                  </a:ext>
                </a:extLst>
              </a:tr>
              <a:tr h="132501">
                <a:tc>
                  <a:txBody>
                    <a:bodyPr/>
                    <a:lstStyle/>
                    <a:p>
                      <a:pPr algn="l" fontAlgn="ctr"/>
                      <a:r>
                        <a:rPr lang="es-MX" sz="7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PCR</a:t>
                      </a:r>
                    </a:p>
                  </a:txBody>
                  <a:tcPr marL="5300" marR="5300" marT="530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385222"/>
                  </a:ext>
                </a:extLst>
              </a:tr>
              <a:tr h="13250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767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557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469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464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646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488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596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579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623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1,024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6,213</a:t>
                      </a:r>
                    </a:p>
                  </a:txBody>
                  <a:tcPr marL="5300" marR="5300" marT="530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127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5777128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Laboratorio de Patología Clínica </a:t>
            </a: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5893845"/>
              </p:ext>
            </p:extLst>
          </p:nvPr>
        </p:nvGraphicFramePr>
        <p:xfrm>
          <a:off x="371475" y="1475894"/>
          <a:ext cx="3738512" cy="39816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4677415"/>
              </p:ext>
            </p:extLst>
          </p:nvPr>
        </p:nvGraphicFramePr>
        <p:xfrm>
          <a:off x="4286250" y="1533641"/>
          <a:ext cx="3543300" cy="3923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2650239"/>
              </p:ext>
            </p:extLst>
          </p:nvPr>
        </p:nvGraphicFramePr>
        <p:xfrm>
          <a:off x="8027816" y="1533641"/>
          <a:ext cx="3986384" cy="3923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127337389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Laboratorio de Patología Clínica </a:t>
            </a: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0173249"/>
              </p:ext>
            </p:extLst>
          </p:nvPr>
        </p:nvGraphicFramePr>
        <p:xfrm>
          <a:off x="2371725" y="1657349"/>
          <a:ext cx="7610475" cy="3609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315882752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Laboratorio de Patología Clínica </a:t>
            </a: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995873"/>
              </p:ext>
            </p:extLst>
          </p:nvPr>
        </p:nvGraphicFramePr>
        <p:xfrm>
          <a:off x="1994065" y="1425920"/>
          <a:ext cx="7727619" cy="4355143"/>
        </p:xfrm>
        <a:graphic>
          <a:graphicData uri="http://schemas.openxmlformats.org/drawingml/2006/table">
            <a:tbl>
              <a:tblPr/>
              <a:tblGrid>
                <a:gridCol w="991032">
                  <a:extLst>
                    <a:ext uri="{9D8B030D-6E8A-4147-A177-3AD203B41FA5}">
                      <a16:colId xmlns:a16="http://schemas.microsoft.com/office/drawing/2014/main" val="2862485787"/>
                    </a:ext>
                  </a:extLst>
                </a:gridCol>
                <a:gridCol w="559356">
                  <a:extLst>
                    <a:ext uri="{9D8B030D-6E8A-4147-A177-3AD203B41FA5}">
                      <a16:colId xmlns:a16="http://schemas.microsoft.com/office/drawing/2014/main" val="2949719317"/>
                    </a:ext>
                  </a:extLst>
                </a:gridCol>
                <a:gridCol w="480316">
                  <a:extLst>
                    <a:ext uri="{9D8B030D-6E8A-4147-A177-3AD203B41FA5}">
                      <a16:colId xmlns:a16="http://schemas.microsoft.com/office/drawing/2014/main" val="797855034"/>
                    </a:ext>
                  </a:extLst>
                </a:gridCol>
                <a:gridCol w="462076">
                  <a:extLst>
                    <a:ext uri="{9D8B030D-6E8A-4147-A177-3AD203B41FA5}">
                      <a16:colId xmlns:a16="http://schemas.microsoft.com/office/drawing/2014/main" val="2550306267"/>
                    </a:ext>
                  </a:extLst>
                </a:gridCol>
                <a:gridCol w="425597">
                  <a:extLst>
                    <a:ext uri="{9D8B030D-6E8A-4147-A177-3AD203B41FA5}">
                      <a16:colId xmlns:a16="http://schemas.microsoft.com/office/drawing/2014/main" val="1126372573"/>
                    </a:ext>
                  </a:extLst>
                </a:gridCol>
                <a:gridCol w="413437">
                  <a:extLst>
                    <a:ext uri="{9D8B030D-6E8A-4147-A177-3AD203B41FA5}">
                      <a16:colId xmlns:a16="http://schemas.microsoft.com/office/drawing/2014/main" val="3665060008"/>
                    </a:ext>
                  </a:extLst>
                </a:gridCol>
                <a:gridCol w="425597">
                  <a:extLst>
                    <a:ext uri="{9D8B030D-6E8A-4147-A177-3AD203B41FA5}">
                      <a16:colId xmlns:a16="http://schemas.microsoft.com/office/drawing/2014/main" val="1857896699"/>
                    </a:ext>
                  </a:extLst>
                </a:gridCol>
                <a:gridCol w="468156">
                  <a:extLst>
                    <a:ext uri="{9D8B030D-6E8A-4147-A177-3AD203B41FA5}">
                      <a16:colId xmlns:a16="http://schemas.microsoft.com/office/drawing/2014/main" val="657137477"/>
                    </a:ext>
                  </a:extLst>
                </a:gridCol>
                <a:gridCol w="522876">
                  <a:extLst>
                    <a:ext uri="{9D8B030D-6E8A-4147-A177-3AD203B41FA5}">
                      <a16:colId xmlns:a16="http://schemas.microsoft.com/office/drawing/2014/main" val="69826439"/>
                    </a:ext>
                  </a:extLst>
                </a:gridCol>
                <a:gridCol w="510716">
                  <a:extLst>
                    <a:ext uri="{9D8B030D-6E8A-4147-A177-3AD203B41FA5}">
                      <a16:colId xmlns:a16="http://schemas.microsoft.com/office/drawing/2014/main" val="2884082396"/>
                    </a:ext>
                  </a:extLst>
                </a:gridCol>
                <a:gridCol w="492476">
                  <a:extLst>
                    <a:ext uri="{9D8B030D-6E8A-4147-A177-3AD203B41FA5}">
                      <a16:colId xmlns:a16="http://schemas.microsoft.com/office/drawing/2014/main" val="3459470193"/>
                    </a:ext>
                  </a:extLst>
                </a:gridCol>
                <a:gridCol w="535036">
                  <a:extLst>
                    <a:ext uri="{9D8B030D-6E8A-4147-A177-3AD203B41FA5}">
                      <a16:colId xmlns:a16="http://schemas.microsoft.com/office/drawing/2014/main" val="2684607140"/>
                    </a:ext>
                  </a:extLst>
                </a:gridCol>
                <a:gridCol w="443836">
                  <a:extLst>
                    <a:ext uri="{9D8B030D-6E8A-4147-A177-3AD203B41FA5}">
                      <a16:colId xmlns:a16="http://schemas.microsoft.com/office/drawing/2014/main" val="1485902649"/>
                    </a:ext>
                  </a:extLst>
                </a:gridCol>
                <a:gridCol w="997112">
                  <a:extLst>
                    <a:ext uri="{9D8B030D-6E8A-4147-A177-3AD203B41FA5}">
                      <a16:colId xmlns:a16="http://schemas.microsoft.com/office/drawing/2014/main" val="1387374574"/>
                    </a:ext>
                  </a:extLst>
                </a:gridCol>
              </a:tblGrid>
              <a:tr h="151720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 ESTUDIOS DE HEMATOLOGÍA 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772424"/>
                  </a:ext>
                </a:extLst>
              </a:tr>
              <a:tr h="254890"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HEMATOLOGÍA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ENERO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FEBRERO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MARZO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ABRIL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MAYO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JUNIO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JULIO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AGOSTO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SEPTIEMBRE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OCTUBRE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NOVIEMBRE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DICIEMBRE 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Hematología 2025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531143"/>
                  </a:ext>
                </a:extLst>
              </a:tr>
              <a:tr h="254890"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HOSPITALIZACION (Pacientes) 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6,960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5,780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6,975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6,554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7,799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7,176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8,696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7,315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7,221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8,202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72,678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476157"/>
                  </a:ext>
                </a:extLst>
              </a:tr>
              <a:tr h="254890"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CONSULTA EXTERNA (Ambulatorios) 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13,066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10,413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10,773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9,775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12,660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10,758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11,663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10,641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11,571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12,309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113,629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843572"/>
                  </a:ext>
                </a:extLst>
              </a:tr>
              <a:tr h="151720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20,026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16,193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17,748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16,329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20,459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17,934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20,359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17,956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18,792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20,511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186,307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3680964"/>
                  </a:ext>
                </a:extLst>
              </a:tr>
              <a:tr h="127445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DE QUÍMICA CLÍNICA 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805809"/>
                  </a:ext>
                </a:extLst>
              </a:tr>
              <a:tr h="254890"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QUÍMICA CLÍNICA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ENERO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FEBRERO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MARZO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ABRIL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MAYO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JUNIO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JULIO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AGOSTO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SEPTIEMBRE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OCTUBRE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NOVIEMBRE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DICIEMBRE 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Química Clínica 2025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719418"/>
                  </a:ext>
                </a:extLst>
              </a:tr>
              <a:tr h="254890"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HOSPITALIZACION (Pacientes) 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2,670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3,098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2,896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3,222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3,003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4,232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1,100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1,063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3,799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2,018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27,101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767752"/>
                  </a:ext>
                </a:extLst>
              </a:tr>
              <a:tr h="254890"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CONSULTA EXTERNA (Ambulatorios) 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3,546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4,448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4,060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4,213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5,082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4,378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3,666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4,529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8,826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4,433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47,181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507851"/>
                  </a:ext>
                </a:extLst>
              </a:tr>
              <a:tr h="15172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6,216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7,546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6,956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7,435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8,085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8,610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4,766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5,592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12,625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6,451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74,282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243349"/>
                  </a:ext>
                </a:extLst>
              </a:tr>
              <a:tr h="15172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8870769"/>
                  </a:ext>
                </a:extLst>
              </a:tr>
              <a:tr h="127445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DE ROBÓTICA 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473450"/>
                  </a:ext>
                </a:extLst>
              </a:tr>
              <a:tr h="127445"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ROBÓTICA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ENERO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FEBRERO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MARZO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ABRIL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MAYO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JUNIO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JULIO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AGOSTO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SEPTIEMBRE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OCTUBRE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NOVIEMBRE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DICIEMBRE 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ROBÓTICA 2025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659800"/>
                  </a:ext>
                </a:extLst>
              </a:tr>
              <a:tr h="254890"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HOSPITALIZACION (Pacientes) 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27,368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30,031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33,725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30,568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50,332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39,083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34,377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25,099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33,469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35,525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339,577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117141"/>
                  </a:ext>
                </a:extLst>
              </a:tr>
              <a:tr h="254890"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CONSULTA EXTERNA (Ambulatorios) 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46,117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41,155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41,730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34,870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33,531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36,423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42,909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34,858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43,929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55,432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410,954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880780"/>
                  </a:ext>
                </a:extLst>
              </a:tr>
              <a:tr h="15172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73,485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71,186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75,455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65,438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83,863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75,506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77,286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59,957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77,398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90,957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750,531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676262"/>
                  </a:ext>
                </a:extLst>
              </a:tr>
              <a:tr h="127445"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800" b="1" i="0" u="none" strike="noStrike">
                        <a:solidFill>
                          <a:srgbClr val="00597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1868906"/>
                  </a:ext>
                </a:extLst>
              </a:tr>
              <a:tr h="127445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RECEPCIÓN MATUTINO Y VESPERTINO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957827"/>
                  </a:ext>
                </a:extLst>
              </a:tr>
              <a:tr h="127445"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RECEPCIÓN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ENERO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FEBRERO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MARZO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ABRIL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MAYO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JUNIO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JULIO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AGOSTO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SEPTIEMBRE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OCTUBRE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NOVIEMBRE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DICIEMBRE 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RECEPCIÓN 2025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1609088"/>
                  </a:ext>
                </a:extLst>
              </a:tr>
              <a:tr h="254890"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HOSPITALIZACIÓN (Pacientes) 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3,595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3,342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3,583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3,388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3,558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3,638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4,293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3,906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4,112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4,589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38,004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951459"/>
                  </a:ext>
                </a:extLst>
              </a:tr>
              <a:tr h="127445"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URGENCIAS (Pacientes) 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9,039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7,805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8,509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8,299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8,672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8,840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9,208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9,252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10,511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10,525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90,660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6781925"/>
                  </a:ext>
                </a:extLst>
              </a:tr>
              <a:tr h="254890"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CONSULTA EXTERNA (Ambulatorios) </a:t>
                      </a:r>
                    </a:p>
                  </a:txBody>
                  <a:tcPr marL="6069" marR="6069" marT="6069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3,978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3,715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3,651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3,113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3,636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3,453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3,626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3,436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3,734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4,029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36,371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0476185"/>
                  </a:ext>
                </a:extLst>
              </a:tr>
              <a:tr h="15172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16,612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14,862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15,743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14,800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15,866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15,931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17,127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16,594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18,357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19,143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165,035</a:t>
                      </a:r>
                    </a:p>
                  </a:txBody>
                  <a:tcPr marL="6069" marR="6069" marT="6069" marB="0" anchor="ctr">
                    <a:lnL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C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2738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109723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Laboratorio de Patología Clínica </a:t>
            </a: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005261"/>
              </p:ext>
            </p:extLst>
          </p:nvPr>
        </p:nvGraphicFramePr>
        <p:xfrm>
          <a:off x="538162" y="1579775"/>
          <a:ext cx="5386388" cy="3916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1170743"/>
              </p:ext>
            </p:extLst>
          </p:nvPr>
        </p:nvGraphicFramePr>
        <p:xfrm>
          <a:off x="6089650" y="1494049"/>
          <a:ext cx="6013450" cy="3849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56758668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Laboratorio de Patología Clínica </a:t>
            </a: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660339"/>
              </p:ext>
            </p:extLst>
          </p:nvPr>
        </p:nvGraphicFramePr>
        <p:xfrm>
          <a:off x="757676" y="1660189"/>
          <a:ext cx="10515600" cy="4038324"/>
        </p:xfrm>
        <a:graphic>
          <a:graphicData uri="http://schemas.openxmlformats.org/drawingml/2006/table">
            <a:tbl>
              <a:tblPr/>
              <a:tblGrid>
                <a:gridCol w="1348578">
                  <a:extLst>
                    <a:ext uri="{9D8B030D-6E8A-4147-A177-3AD203B41FA5}">
                      <a16:colId xmlns:a16="http://schemas.microsoft.com/office/drawing/2014/main" val="2976687974"/>
                    </a:ext>
                  </a:extLst>
                </a:gridCol>
                <a:gridCol w="761161">
                  <a:extLst>
                    <a:ext uri="{9D8B030D-6E8A-4147-A177-3AD203B41FA5}">
                      <a16:colId xmlns:a16="http://schemas.microsoft.com/office/drawing/2014/main" val="2661035515"/>
                    </a:ext>
                  </a:extLst>
                </a:gridCol>
                <a:gridCol w="653605">
                  <a:extLst>
                    <a:ext uri="{9D8B030D-6E8A-4147-A177-3AD203B41FA5}">
                      <a16:colId xmlns:a16="http://schemas.microsoft.com/office/drawing/2014/main" val="922587657"/>
                    </a:ext>
                  </a:extLst>
                </a:gridCol>
                <a:gridCol w="628785">
                  <a:extLst>
                    <a:ext uri="{9D8B030D-6E8A-4147-A177-3AD203B41FA5}">
                      <a16:colId xmlns:a16="http://schemas.microsoft.com/office/drawing/2014/main" val="3332643350"/>
                    </a:ext>
                  </a:extLst>
                </a:gridCol>
                <a:gridCol w="579144">
                  <a:extLst>
                    <a:ext uri="{9D8B030D-6E8A-4147-A177-3AD203B41FA5}">
                      <a16:colId xmlns:a16="http://schemas.microsoft.com/office/drawing/2014/main" val="1594377859"/>
                    </a:ext>
                  </a:extLst>
                </a:gridCol>
                <a:gridCol w="562597">
                  <a:extLst>
                    <a:ext uri="{9D8B030D-6E8A-4147-A177-3AD203B41FA5}">
                      <a16:colId xmlns:a16="http://schemas.microsoft.com/office/drawing/2014/main" val="265820344"/>
                    </a:ext>
                  </a:extLst>
                </a:gridCol>
                <a:gridCol w="579144">
                  <a:extLst>
                    <a:ext uri="{9D8B030D-6E8A-4147-A177-3AD203B41FA5}">
                      <a16:colId xmlns:a16="http://schemas.microsoft.com/office/drawing/2014/main" val="1551887923"/>
                    </a:ext>
                  </a:extLst>
                </a:gridCol>
                <a:gridCol w="637058">
                  <a:extLst>
                    <a:ext uri="{9D8B030D-6E8A-4147-A177-3AD203B41FA5}">
                      <a16:colId xmlns:a16="http://schemas.microsoft.com/office/drawing/2014/main" val="1205638545"/>
                    </a:ext>
                  </a:extLst>
                </a:gridCol>
                <a:gridCol w="711520">
                  <a:extLst>
                    <a:ext uri="{9D8B030D-6E8A-4147-A177-3AD203B41FA5}">
                      <a16:colId xmlns:a16="http://schemas.microsoft.com/office/drawing/2014/main" val="1039256563"/>
                    </a:ext>
                  </a:extLst>
                </a:gridCol>
                <a:gridCol w="694973">
                  <a:extLst>
                    <a:ext uri="{9D8B030D-6E8A-4147-A177-3AD203B41FA5}">
                      <a16:colId xmlns:a16="http://schemas.microsoft.com/office/drawing/2014/main" val="28409827"/>
                    </a:ext>
                  </a:extLst>
                </a:gridCol>
                <a:gridCol w="670152">
                  <a:extLst>
                    <a:ext uri="{9D8B030D-6E8A-4147-A177-3AD203B41FA5}">
                      <a16:colId xmlns:a16="http://schemas.microsoft.com/office/drawing/2014/main" val="3446019178"/>
                    </a:ext>
                  </a:extLst>
                </a:gridCol>
                <a:gridCol w="728067">
                  <a:extLst>
                    <a:ext uri="{9D8B030D-6E8A-4147-A177-3AD203B41FA5}">
                      <a16:colId xmlns:a16="http://schemas.microsoft.com/office/drawing/2014/main" val="919462507"/>
                    </a:ext>
                  </a:extLst>
                </a:gridCol>
                <a:gridCol w="603964">
                  <a:extLst>
                    <a:ext uri="{9D8B030D-6E8A-4147-A177-3AD203B41FA5}">
                      <a16:colId xmlns:a16="http://schemas.microsoft.com/office/drawing/2014/main" val="1744852788"/>
                    </a:ext>
                  </a:extLst>
                </a:gridCol>
                <a:gridCol w="1356852">
                  <a:extLst>
                    <a:ext uri="{9D8B030D-6E8A-4147-A177-3AD203B41FA5}">
                      <a16:colId xmlns:a16="http://schemas.microsoft.com/office/drawing/2014/main" val="2857250980"/>
                    </a:ext>
                  </a:extLst>
                </a:gridCol>
              </a:tblGrid>
              <a:tr h="173425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URGENCIAS (AMBULATORIOS)</a:t>
                      </a: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734509"/>
                  </a:ext>
                </a:extLst>
              </a:tr>
              <a:tr h="52027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URGENCIAS</a:t>
                      </a:r>
                    </a:p>
                  </a:txBody>
                  <a:tcPr marL="8258" marR="8258" marT="8258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ENERO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FEBRERO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MARZO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ABRIL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MAYO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JUNIO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JULIO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AGOSTO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SEPTIEMBRE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OCTUBRE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NOVIEMBRE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DICIEMBRE 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DE URGENCIAS (AMBULATORIOS) 2025   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848484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MATUTINO</a:t>
                      </a:r>
                    </a:p>
                  </a:txBody>
                  <a:tcPr marL="8258" marR="8258" marT="8258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47,843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43,286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44,153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42,892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42,527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45,032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47,006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19,062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56,484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51,090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439,375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998625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VESPERTINO</a:t>
                      </a:r>
                    </a:p>
                  </a:txBody>
                  <a:tcPr marL="8258" marR="8258" marT="8258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17,061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15,687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17,270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15,567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16,598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16,627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12,389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42,304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35,246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49,493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238,242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250980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NOCTURNO A</a:t>
                      </a:r>
                    </a:p>
                  </a:txBody>
                  <a:tcPr marL="8258" marR="8258" marT="8258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12,429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8,610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13,635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10,071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9,966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10,205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8,924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11,067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13,058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15,464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113,429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785426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NOCTURNO B</a:t>
                      </a:r>
                    </a:p>
                  </a:txBody>
                  <a:tcPr marL="8258" marR="8258" marT="8258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11,579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12,080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13,904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12,574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11,767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9,748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9,055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11,492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11,717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12,281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116,197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931766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NOCTURNO SÁBADO</a:t>
                      </a:r>
                    </a:p>
                  </a:txBody>
                  <a:tcPr marL="8258" marR="8258" marT="8258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5,544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5,617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6,691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5,145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6,281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5,592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2,759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4,374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4,001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4,606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50,610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8288354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JORNADA ACUMULADA</a:t>
                      </a:r>
                    </a:p>
                  </a:txBody>
                  <a:tcPr marL="8258" marR="8258" marT="8258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93,361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91,201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89,779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67,583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87,047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90,567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73,180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66,618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82,833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94,069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836,238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772727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187,817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176,481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185,432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153,832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174,186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177,771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153,313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154,917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203,339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227,003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1,794,091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107026"/>
                  </a:ext>
                </a:extLst>
              </a:tr>
              <a:tr h="198200">
                <a:tc>
                  <a:txBody>
                    <a:bodyPr/>
                    <a:lstStyle/>
                    <a:p>
                      <a:pPr algn="l" fontAlgn="ctr"/>
                      <a:endParaRPr lang="es-MX" sz="1000" b="1" i="0" u="none" strike="noStrike">
                        <a:solidFill>
                          <a:srgbClr val="005975"/>
                        </a:solidFill>
                        <a:effectLst/>
                        <a:latin typeface="Arimo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3993639"/>
                  </a:ext>
                </a:extLst>
              </a:tr>
              <a:tr h="173425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PACIENTES DE URGENCIAS (ESTUDIOS) </a:t>
                      </a: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35478"/>
                  </a:ext>
                </a:extLst>
              </a:tr>
              <a:tr h="34685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PACIENTES URGENCIAS</a:t>
                      </a:r>
                    </a:p>
                  </a:txBody>
                  <a:tcPr marL="8258" marR="8258" marT="8258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ENERO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FEBRERO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MARZO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ABRIL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MAYO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JUNIO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JULIO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AGOSTO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SEPTIEMBRE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OCTUBRE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NOVIEMBRE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DICIEMBRE 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PACIENTES DE URGENCIAS 2025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6115041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MATUTINO</a:t>
                      </a:r>
                    </a:p>
                  </a:txBody>
                  <a:tcPr marL="8258" marR="8258" marT="8258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2,378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2,582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753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1,976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1,840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2,000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2,804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2,171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2,798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2,593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21,895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022244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VESPERTINO</a:t>
                      </a:r>
                    </a:p>
                  </a:txBody>
                  <a:tcPr marL="8258" marR="8258" marT="8258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1,818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1,443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1,545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1,568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1,605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1,516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1,768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2,751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3,034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2,985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20,033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037658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NOCTURNO A</a:t>
                      </a:r>
                    </a:p>
                  </a:txBody>
                  <a:tcPr marL="8258" marR="8258" marT="8258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1,198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795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1,480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1,061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1,044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1,055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1,130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1,370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1,538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1,717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12,388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656584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NOCTURNO B</a:t>
                      </a:r>
                    </a:p>
                  </a:txBody>
                  <a:tcPr marL="8258" marR="8258" marT="8258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1,166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1,457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1,586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1,436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1,123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965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989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1,028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1,063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1,138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11,951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945092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JORNADA SÁBADO</a:t>
                      </a:r>
                    </a:p>
                  </a:txBody>
                  <a:tcPr marL="8258" marR="8258" marT="8258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351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321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339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329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301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359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579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583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481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4,143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890366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JORNADA ACUMULADA</a:t>
                      </a:r>
                    </a:p>
                  </a:txBody>
                  <a:tcPr marL="8258" marR="8258" marT="8258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6,015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5,942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5,987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4,076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5,512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5,791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4,862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5,050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5,439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6,446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55,120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526349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8258" marR="8258" marT="8258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12,926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12,540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11,690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10,446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11,425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11,686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12,132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12,953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14,353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15,379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125,530</a:t>
                      </a:r>
                    </a:p>
                  </a:txBody>
                  <a:tcPr marL="8258" marR="8258" marT="8258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7201982"/>
                  </a:ext>
                </a:extLst>
              </a:tr>
              <a:tr h="198200">
                <a:tc>
                  <a:txBody>
                    <a:bodyPr/>
                    <a:lstStyle/>
                    <a:p>
                      <a:pPr algn="ctr" fontAlgn="ctr"/>
                      <a:endParaRPr lang="es-MX" sz="1000" b="1" i="0" u="none" strike="noStrike">
                        <a:solidFill>
                          <a:srgbClr val="005975"/>
                        </a:solidFill>
                        <a:effectLst/>
                        <a:latin typeface="Arimo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dirty="0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8258" marR="8258" marT="82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319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2704063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Departamento de Laboratorio de Patología Clínica </a:t>
            </a: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838200" y="1911937"/>
          <a:ext cx="10515600" cy="4178714"/>
        </p:xfrm>
        <a:graphic>
          <a:graphicData uri="http://schemas.openxmlformats.org/drawingml/2006/table">
            <a:tbl>
              <a:tblPr/>
              <a:tblGrid>
                <a:gridCol w="1345403">
                  <a:extLst>
                    <a:ext uri="{9D8B030D-6E8A-4147-A177-3AD203B41FA5}">
                      <a16:colId xmlns:a16="http://schemas.microsoft.com/office/drawing/2014/main" val="2657327029"/>
                    </a:ext>
                  </a:extLst>
                </a:gridCol>
                <a:gridCol w="759368">
                  <a:extLst>
                    <a:ext uri="{9D8B030D-6E8A-4147-A177-3AD203B41FA5}">
                      <a16:colId xmlns:a16="http://schemas.microsoft.com/office/drawing/2014/main" val="3255715500"/>
                    </a:ext>
                  </a:extLst>
                </a:gridCol>
                <a:gridCol w="652066">
                  <a:extLst>
                    <a:ext uri="{9D8B030D-6E8A-4147-A177-3AD203B41FA5}">
                      <a16:colId xmlns:a16="http://schemas.microsoft.com/office/drawing/2014/main" val="711613268"/>
                    </a:ext>
                  </a:extLst>
                </a:gridCol>
                <a:gridCol w="627304">
                  <a:extLst>
                    <a:ext uri="{9D8B030D-6E8A-4147-A177-3AD203B41FA5}">
                      <a16:colId xmlns:a16="http://schemas.microsoft.com/office/drawing/2014/main" val="4266344088"/>
                    </a:ext>
                  </a:extLst>
                </a:gridCol>
                <a:gridCol w="583283">
                  <a:extLst>
                    <a:ext uri="{9D8B030D-6E8A-4147-A177-3AD203B41FA5}">
                      <a16:colId xmlns:a16="http://schemas.microsoft.com/office/drawing/2014/main" val="2950143875"/>
                    </a:ext>
                  </a:extLst>
                </a:gridCol>
                <a:gridCol w="561272">
                  <a:extLst>
                    <a:ext uri="{9D8B030D-6E8A-4147-A177-3AD203B41FA5}">
                      <a16:colId xmlns:a16="http://schemas.microsoft.com/office/drawing/2014/main" val="1755168958"/>
                    </a:ext>
                  </a:extLst>
                </a:gridCol>
                <a:gridCol w="583283">
                  <a:extLst>
                    <a:ext uri="{9D8B030D-6E8A-4147-A177-3AD203B41FA5}">
                      <a16:colId xmlns:a16="http://schemas.microsoft.com/office/drawing/2014/main" val="3551468076"/>
                    </a:ext>
                  </a:extLst>
                </a:gridCol>
                <a:gridCol w="638310">
                  <a:extLst>
                    <a:ext uri="{9D8B030D-6E8A-4147-A177-3AD203B41FA5}">
                      <a16:colId xmlns:a16="http://schemas.microsoft.com/office/drawing/2014/main" val="3968155703"/>
                    </a:ext>
                  </a:extLst>
                </a:gridCol>
                <a:gridCol w="715347">
                  <a:extLst>
                    <a:ext uri="{9D8B030D-6E8A-4147-A177-3AD203B41FA5}">
                      <a16:colId xmlns:a16="http://schemas.microsoft.com/office/drawing/2014/main" val="1176693966"/>
                    </a:ext>
                  </a:extLst>
                </a:gridCol>
                <a:gridCol w="693336">
                  <a:extLst>
                    <a:ext uri="{9D8B030D-6E8A-4147-A177-3AD203B41FA5}">
                      <a16:colId xmlns:a16="http://schemas.microsoft.com/office/drawing/2014/main" val="2209654702"/>
                    </a:ext>
                  </a:extLst>
                </a:gridCol>
                <a:gridCol w="671326">
                  <a:extLst>
                    <a:ext uri="{9D8B030D-6E8A-4147-A177-3AD203B41FA5}">
                      <a16:colId xmlns:a16="http://schemas.microsoft.com/office/drawing/2014/main" val="4076872974"/>
                    </a:ext>
                  </a:extLst>
                </a:gridCol>
                <a:gridCol w="726352">
                  <a:extLst>
                    <a:ext uri="{9D8B030D-6E8A-4147-A177-3AD203B41FA5}">
                      <a16:colId xmlns:a16="http://schemas.microsoft.com/office/drawing/2014/main" val="3790624190"/>
                    </a:ext>
                  </a:extLst>
                </a:gridCol>
                <a:gridCol w="605293">
                  <a:extLst>
                    <a:ext uri="{9D8B030D-6E8A-4147-A177-3AD203B41FA5}">
                      <a16:colId xmlns:a16="http://schemas.microsoft.com/office/drawing/2014/main" val="3671917959"/>
                    </a:ext>
                  </a:extLst>
                </a:gridCol>
                <a:gridCol w="1353657">
                  <a:extLst>
                    <a:ext uri="{9D8B030D-6E8A-4147-A177-3AD203B41FA5}">
                      <a16:colId xmlns:a16="http://schemas.microsoft.com/office/drawing/2014/main" val="804512653"/>
                    </a:ext>
                  </a:extLst>
                </a:gridCol>
              </a:tblGrid>
              <a:tr h="330333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TOTALES ESTUDIOS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ENERO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FEBRERO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MARZO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ABRIL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MAYO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JUNIO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JULIO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AGOSTO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SEPTIEMBRE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OCTUBRE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NOVIEMBRE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DICIEMBRE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ESTUDIOS REALIZADOS 2025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80425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AMBULATORIO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63,496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56,573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57,032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49,322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51,919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52,047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58,834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50,607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64,949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73,198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577,977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6262783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HOSPITALIZADOS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41,655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43,025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47,177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43,813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65,077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54,484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48,826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37,969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50,158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51,297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483,481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2324095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URGENCIAS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187,817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176,481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185,177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153,832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174,186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177,771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153,343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154,917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203,339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227,003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1,793,866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4520293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 MENSUAL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292,968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276,079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289,386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246,967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291,182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284,302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261,003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243,493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318,446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351,498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2,855,324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954552"/>
                  </a:ext>
                </a:extLst>
              </a:tr>
              <a:tr h="198200">
                <a:tc>
                  <a:txBody>
                    <a:bodyPr/>
                    <a:lstStyle/>
                    <a:p>
                      <a:pPr algn="l" fontAlgn="b"/>
                      <a:endParaRPr lang="es-MX" sz="1000" b="1" i="0" u="none" strike="noStrike">
                        <a:solidFill>
                          <a:srgbClr val="002060"/>
                        </a:solidFill>
                        <a:effectLst/>
                        <a:latin typeface="Arimo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3827390"/>
                  </a:ext>
                </a:extLst>
              </a:tr>
              <a:tr h="330333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TOTALES PACIENTES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ENERO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FEBRERO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MARZO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ABRIL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MAYO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JUNIO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JULIO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AGOSTO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SEPTIEMBRE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OCTUBRE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NOVIEMBRE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DICIEMBRE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PACIENTES ATENDIDOS 2025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081066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AMBULATORIOS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3,978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3,715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3,651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3,113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3,636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3,453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3,626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3,436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3,734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4,029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36,371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807171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HOSPITALIZADOS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3,565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3,342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3,583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3,388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3,558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3,638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4,293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3,906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4,112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4,589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37,974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841585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URGENCIAS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21,965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20,345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20,199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18,745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20,097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20,526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21,340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22,205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24,864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25,904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216,190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914997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 MENSUAL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29,508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27,402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27,433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25,246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27,291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27,617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29,259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29,547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32,710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34,522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290,535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777692"/>
                  </a:ext>
                </a:extLst>
              </a:tr>
              <a:tr h="198200">
                <a:tc>
                  <a:txBody>
                    <a:bodyPr/>
                    <a:lstStyle/>
                    <a:p>
                      <a:pPr algn="ctr" fontAlgn="ctr"/>
                      <a:endParaRPr lang="es-MX" sz="1000" b="1" i="0" u="none" strike="noStrike">
                        <a:solidFill>
                          <a:srgbClr val="005975"/>
                        </a:solidFill>
                        <a:effectLst/>
                        <a:latin typeface="Arimo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>
                        <a:solidFill>
                          <a:srgbClr val="005975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4017764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 MENSUAL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ENERO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FEBRERO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MARZO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ABRIL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MAYO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JUNIO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JULIO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AGOSTO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SEPTIEMBRE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OCTUBRE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NOVIEMBRE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DICIEMBRE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9554032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AMBULATORIOS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67,474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60,288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60,683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52,435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55,555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55,500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62,460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54,043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68,683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77,227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614,348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607172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HOSPITALIZADOS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45,250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46,367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50,760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47,201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68,635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58,122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53,119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41,875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54,297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55,886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521,512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2531089"/>
                  </a:ext>
                </a:extLst>
              </a:tr>
              <a:tr h="52027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URGENCIAS (AMBULATORIOS PACIENTES)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21,965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20,345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20,199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18,745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20,097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20,526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21,340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22,205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24,864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25,904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216,190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647031"/>
                  </a:ext>
                </a:extLst>
              </a:tr>
              <a:tr h="52027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URGENCIAS (HOSPITALIZADOS ESTUDIOS)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187,817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176,481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185,432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153,832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174,186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177,771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153,343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154,917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203,339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227,003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1,794,121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8855394"/>
                  </a:ext>
                </a:extLst>
              </a:tr>
              <a:tr h="17342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 MENSUAL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322,506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303,481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317,074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272,213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318,473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311,919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290,262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273,040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351,183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386,020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3,146,171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0C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30122"/>
                  </a:ext>
                </a:extLst>
              </a:tr>
            </a:tbl>
          </a:graphicData>
        </a:graphic>
      </p:graphicFrame>
      <p:sp>
        <p:nvSpPr>
          <p:cNvPr id="10" name="Shape 5" descr="Hospital Civil de Guadalajara"/>
          <p:cNvSpPr/>
          <p:nvPr/>
        </p:nvSpPr>
        <p:spPr>
          <a:xfrm>
            <a:off x="2390775" y="248285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909" y="1036913"/>
            <a:ext cx="10516511" cy="93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360186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2">
            <a:extLst>
              <a:ext uri="{FF2B5EF4-FFF2-40B4-BE49-F238E27FC236}">
                <a16:creationId xmlns:a16="http://schemas.microsoft.com/office/drawing/2014/main" id="{50A7647A-3278-4610-A114-4B42B92C401A}"/>
              </a:ext>
            </a:extLst>
          </p:cNvPr>
          <p:cNvSpPr/>
          <p:nvPr/>
        </p:nvSpPr>
        <p:spPr>
          <a:xfrm flipH="1">
            <a:off x="-3" y="3668317"/>
            <a:ext cx="7619997" cy="1188691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520" y="473317"/>
            <a:ext cx="624879" cy="731832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61997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87054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00000"/>
              </a:buClr>
              <a:defRPr/>
            </a:pPr>
            <a:r>
              <a:rPr lang="es-MX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Trajan Pro" panose="02020502050506020301" pitchFamily="18" charset="0"/>
                <a:cs typeface="Arial"/>
                <a:sym typeface="Arial"/>
              </a:rPr>
              <a:t>Nuevo Hospital Civil de Guadalajara Dr. Juan I. Menchaca</a:t>
            </a:r>
          </a:p>
          <a:p>
            <a:pPr lvl="0">
              <a:buClr>
                <a:srgbClr val="000000"/>
              </a:buClr>
              <a:defRPr/>
            </a:pPr>
            <a:r>
              <a:rPr lang="es-MX" sz="1600" b="1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Trajan Pro" panose="02020502050506020301" pitchFamily="18" charset="0"/>
                <a:cs typeface="Arial"/>
                <a:sym typeface="Arial"/>
              </a:rPr>
              <a:t>División de Servicios Auxiliares de Diagnóstico y Tratamiento</a:t>
            </a:r>
            <a:endParaRPr lang="es-MX" sz="1600" kern="0" dirty="0">
              <a:solidFill>
                <a:srgbClr val="000000">
                  <a:lumMod val="50000"/>
                  <a:lumOff val="50000"/>
                </a:srgbClr>
              </a:solidFill>
              <a:latin typeface="Trajan Pro" panose="02020502050506020301" pitchFamily="18" charset="0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C41B6B9-28AB-5F46-943B-DAD8B2E82338}"/>
              </a:ext>
            </a:extLst>
          </p:cNvPr>
          <p:cNvSpPr txBox="1"/>
          <p:nvPr/>
        </p:nvSpPr>
        <p:spPr>
          <a:xfrm>
            <a:off x="476333" y="3917572"/>
            <a:ext cx="6132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UNIDAD DE CITOGENÉTICA </a:t>
            </a:r>
            <a:r>
              <a:rPr kumimoji="0" lang="es-MX" sz="2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  <a:endParaRPr kumimoji="0" lang="es-ES_tradnl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931" y="30379"/>
            <a:ext cx="3496947" cy="232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988084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Unidad de Citogenética </a:t>
            </a: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5051679"/>
              </p:ext>
            </p:extLst>
          </p:nvPr>
        </p:nvGraphicFramePr>
        <p:xfrm>
          <a:off x="896645" y="1604638"/>
          <a:ext cx="8773541" cy="3784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67650545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Unidad de Citogenética </a:t>
            </a: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1789629"/>
              </p:ext>
            </p:extLst>
          </p:nvPr>
        </p:nvGraphicFramePr>
        <p:xfrm>
          <a:off x="2015231" y="1438184"/>
          <a:ext cx="7901126" cy="3350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7709871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2">
            <a:extLst>
              <a:ext uri="{FF2B5EF4-FFF2-40B4-BE49-F238E27FC236}">
                <a16:creationId xmlns:a16="http://schemas.microsoft.com/office/drawing/2014/main" id="{50A7647A-3278-4610-A114-4B42B92C401A}"/>
              </a:ext>
            </a:extLst>
          </p:cNvPr>
          <p:cNvSpPr/>
          <p:nvPr/>
        </p:nvSpPr>
        <p:spPr>
          <a:xfrm flipH="1">
            <a:off x="-3" y="3668317"/>
            <a:ext cx="7619997" cy="1188691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520" y="473317"/>
            <a:ext cx="624879" cy="731832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61997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00000"/>
              </a:buClr>
              <a:defRPr/>
            </a:pPr>
            <a:r>
              <a:rPr lang="es-MX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Trajan Pro" panose="02020502050506020301" pitchFamily="18" charset="0"/>
                <a:cs typeface="Arial"/>
                <a:sym typeface="Arial"/>
              </a:rPr>
              <a:t>Nuevo Hospital Civil de Guadalajara Dr. Juan I. Menchaca</a:t>
            </a:r>
          </a:p>
          <a:p>
            <a:pPr lvl="0">
              <a:buClr>
                <a:srgbClr val="000000"/>
              </a:buClr>
              <a:defRPr/>
            </a:pPr>
            <a:r>
              <a:rPr lang="es-MX" sz="1600" b="1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Trajan Pro" panose="02020502050506020301" pitchFamily="18" charset="0"/>
                <a:cs typeface="Arial"/>
                <a:sym typeface="Arial"/>
              </a:rPr>
              <a:t>División de Servicios Auxiliares de Diagnóstico y Tratamiento</a:t>
            </a:r>
            <a:endParaRPr lang="es-MX" sz="1600" kern="0" dirty="0">
              <a:solidFill>
                <a:srgbClr val="000000">
                  <a:lumMod val="50000"/>
                  <a:lumOff val="50000"/>
                </a:srgbClr>
              </a:solidFill>
              <a:latin typeface="Trajan Pro" panose="02020502050506020301" pitchFamily="18" charset="0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C41B6B9-28AB-5F46-943B-DAD8B2E82338}"/>
              </a:ext>
            </a:extLst>
          </p:cNvPr>
          <p:cNvSpPr txBox="1"/>
          <p:nvPr/>
        </p:nvSpPr>
        <p:spPr>
          <a:xfrm>
            <a:off x="476333" y="3917572"/>
            <a:ext cx="613228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CUIDADOS</a:t>
            </a:r>
            <a:r>
              <a:rPr kumimoji="0" lang="es-MX" sz="2400" b="1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 PALIATIVOS ADULTOS 2025</a:t>
            </a:r>
            <a:r>
              <a:rPr kumimoji="0" lang="es-MX" sz="2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  <a:endParaRPr kumimoji="0" lang="es-ES_tradnl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5618149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Unidad de Cuidados</a:t>
            </a:r>
            <a:r>
              <a:rPr kumimoji="0" lang="es-MX" sz="1600" b="1" i="0" u="none" strike="noStrike" kern="0" cap="none" spc="0" normalizeH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 Paliativos y Clínica del Dolor Adultos </a:t>
            </a: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2572854"/>
              </p:ext>
            </p:extLst>
          </p:nvPr>
        </p:nvGraphicFramePr>
        <p:xfrm>
          <a:off x="1338262" y="1590674"/>
          <a:ext cx="9515475" cy="3676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46589955"/>
      </p:ext>
    </p:extLst>
  </p:cSld>
  <p:clrMapOvr>
    <a:masterClrMapping/>
  </p:clrMapOvr>
  <p:transition spd="slow">
    <p:push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12">
            <a:extLst>
              <a:ext uri="{FF2B5EF4-FFF2-40B4-BE49-F238E27FC236}">
                <a16:creationId xmlns:a16="http://schemas.microsoft.com/office/drawing/2014/main" id="{50A7647A-3278-4610-A114-4B42B92C401A}"/>
              </a:ext>
            </a:extLst>
          </p:cNvPr>
          <p:cNvSpPr/>
          <p:nvPr/>
        </p:nvSpPr>
        <p:spPr>
          <a:xfrm flipH="1">
            <a:off x="-3" y="3668317"/>
            <a:ext cx="7619997" cy="1188691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520" y="473317"/>
            <a:ext cx="624879" cy="731832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61997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00000"/>
              </a:buClr>
              <a:defRPr/>
            </a:pPr>
            <a:r>
              <a:rPr lang="es-MX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Trajan Pro" panose="02020502050506020301" pitchFamily="18" charset="0"/>
                <a:cs typeface="Arial"/>
                <a:sym typeface="Arial"/>
              </a:rPr>
              <a:t>Nuevo Hospital Civil de Guadalajara Dr. Juan I. Menchaca</a:t>
            </a:r>
          </a:p>
          <a:p>
            <a:pPr lvl="0">
              <a:buClr>
                <a:srgbClr val="000000"/>
              </a:buClr>
              <a:defRPr/>
            </a:pPr>
            <a:r>
              <a:rPr lang="es-MX" sz="1600" b="1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Trajan Pro" panose="02020502050506020301" pitchFamily="18" charset="0"/>
                <a:cs typeface="Arial"/>
                <a:sym typeface="Arial"/>
              </a:rPr>
              <a:t>División de Servicios Auxiliares de Diagnóstico y Tratamiento</a:t>
            </a:r>
            <a:endParaRPr lang="es-MX" sz="1600" kern="0" dirty="0">
              <a:solidFill>
                <a:srgbClr val="000000">
                  <a:lumMod val="50000"/>
                  <a:lumOff val="50000"/>
                </a:srgbClr>
              </a:solidFill>
              <a:latin typeface="Trajan Pro" panose="02020502050506020301" pitchFamily="18" charset="0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C41B6B9-28AB-5F46-943B-DAD8B2E82338}"/>
              </a:ext>
            </a:extLst>
          </p:cNvPr>
          <p:cNvSpPr txBox="1"/>
          <p:nvPr/>
        </p:nvSpPr>
        <p:spPr>
          <a:xfrm>
            <a:off x="476333" y="3917572"/>
            <a:ext cx="6132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HEMODINAMIA </a:t>
            </a:r>
            <a:r>
              <a:rPr kumimoji="0" lang="es-MX" sz="2400" b="1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2025</a:t>
            </a:r>
            <a:r>
              <a:rPr kumimoji="0" lang="es-MX" sz="2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  <a:sym typeface="Arial"/>
              </a:rPr>
              <a:t>	</a:t>
            </a:r>
            <a:endParaRPr kumimoji="0" lang="es-ES_tradnl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0853200"/>
      </p:ext>
    </p:extLst>
  </p:cSld>
  <p:clrMapOvr>
    <a:masterClrMapping/>
  </p:clrMapOvr>
  <p:transition spd="slow">
    <p:push dir="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Hemodinamia</a:t>
            </a: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426111"/>
              </p:ext>
            </p:extLst>
          </p:nvPr>
        </p:nvGraphicFramePr>
        <p:xfrm>
          <a:off x="1325523" y="1367161"/>
          <a:ext cx="9860341" cy="4261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012329321"/>
      </p:ext>
    </p:extLst>
  </p:cSld>
  <p:clrMapOvr>
    <a:masterClrMapping/>
  </p:clrMapOvr>
  <p:transition spd="slow">
    <p:push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Hemodinamia</a:t>
            </a: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Trajan Pro" panose="02020502050506020301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174942"/>
              </p:ext>
            </p:extLst>
          </p:nvPr>
        </p:nvGraphicFramePr>
        <p:xfrm>
          <a:off x="757676" y="1704487"/>
          <a:ext cx="10515599" cy="2409002"/>
        </p:xfrm>
        <a:graphic>
          <a:graphicData uri="http://schemas.openxmlformats.org/drawingml/2006/table">
            <a:tbl>
              <a:tblPr/>
              <a:tblGrid>
                <a:gridCol w="1246440">
                  <a:extLst>
                    <a:ext uri="{9D8B030D-6E8A-4147-A177-3AD203B41FA5}">
                      <a16:colId xmlns:a16="http://schemas.microsoft.com/office/drawing/2014/main" val="4046369278"/>
                    </a:ext>
                  </a:extLst>
                </a:gridCol>
                <a:gridCol w="1467053">
                  <a:extLst>
                    <a:ext uri="{9D8B030D-6E8A-4147-A177-3AD203B41FA5}">
                      <a16:colId xmlns:a16="http://schemas.microsoft.com/office/drawing/2014/main" val="2764783903"/>
                    </a:ext>
                  </a:extLst>
                </a:gridCol>
                <a:gridCol w="689486">
                  <a:extLst>
                    <a:ext uri="{9D8B030D-6E8A-4147-A177-3AD203B41FA5}">
                      <a16:colId xmlns:a16="http://schemas.microsoft.com/office/drawing/2014/main" val="1652105972"/>
                    </a:ext>
                  </a:extLst>
                </a:gridCol>
                <a:gridCol w="553973">
                  <a:extLst>
                    <a:ext uri="{9D8B030D-6E8A-4147-A177-3AD203B41FA5}">
                      <a16:colId xmlns:a16="http://schemas.microsoft.com/office/drawing/2014/main" val="2489478802"/>
                    </a:ext>
                  </a:extLst>
                </a:gridCol>
                <a:gridCol w="504511">
                  <a:extLst>
                    <a:ext uri="{9D8B030D-6E8A-4147-A177-3AD203B41FA5}">
                      <a16:colId xmlns:a16="http://schemas.microsoft.com/office/drawing/2014/main" val="504178675"/>
                    </a:ext>
                  </a:extLst>
                </a:gridCol>
                <a:gridCol w="553973">
                  <a:extLst>
                    <a:ext uri="{9D8B030D-6E8A-4147-A177-3AD203B41FA5}">
                      <a16:colId xmlns:a16="http://schemas.microsoft.com/office/drawing/2014/main" val="3728755840"/>
                    </a:ext>
                  </a:extLst>
                </a:gridCol>
                <a:gridCol w="553973">
                  <a:extLst>
                    <a:ext uri="{9D8B030D-6E8A-4147-A177-3AD203B41FA5}">
                      <a16:colId xmlns:a16="http://schemas.microsoft.com/office/drawing/2014/main" val="2786992180"/>
                    </a:ext>
                  </a:extLst>
                </a:gridCol>
                <a:gridCol w="494619">
                  <a:extLst>
                    <a:ext uri="{9D8B030D-6E8A-4147-A177-3AD203B41FA5}">
                      <a16:colId xmlns:a16="http://schemas.microsoft.com/office/drawing/2014/main" val="1025126078"/>
                    </a:ext>
                  </a:extLst>
                </a:gridCol>
                <a:gridCol w="544081">
                  <a:extLst>
                    <a:ext uri="{9D8B030D-6E8A-4147-A177-3AD203B41FA5}">
                      <a16:colId xmlns:a16="http://schemas.microsoft.com/office/drawing/2014/main" val="2995092994"/>
                    </a:ext>
                  </a:extLst>
                </a:gridCol>
                <a:gridCol w="603435">
                  <a:extLst>
                    <a:ext uri="{9D8B030D-6E8A-4147-A177-3AD203B41FA5}">
                      <a16:colId xmlns:a16="http://schemas.microsoft.com/office/drawing/2014/main" val="3200322785"/>
                    </a:ext>
                  </a:extLst>
                </a:gridCol>
                <a:gridCol w="445157">
                  <a:extLst>
                    <a:ext uri="{9D8B030D-6E8A-4147-A177-3AD203B41FA5}">
                      <a16:colId xmlns:a16="http://schemas.microsoft.com/office/drawing/2014/main" val="1478534875"/>
                    </a:ext>
                  </a:extLst>
                </a:gridCol>
                <a:gridCol w="652897">
                  <a:extLst>
                    <a:ext uri="{9D8B030D-6E8A-4147-A177-3AD203B41FA5}">
                      <a16:colId xmlns:a16="http://schemas.microsoft.com/office/drawing/2014/main" val="341531649"/>
                    </a:ext>
                  </a:extLst>
                </a:gridCol>
                <a:gridCol w="652897">
                  <a:extLst>
                    <a:ext uri="{9D8B030D-6E8A-4147-A177-3AD203B41FA5}">
                      <a16:colId xmlns:a16="http://schemas.microsoft.com/office/drawing/2014/main" val="1289770731"/>
                    </a:ext>
                  </a:extLst>
                </a:gridCol>
                <a:gridCol w="652897">
                  <a:extLst>
                    <a:ext uri="{9D8B030D-6E8A-4147-A177-3AD203B41FA5}">
                      <a16:colId xmlns:a16="http://schemas.microsoft.com/office/drawing/2014/main" val="1787087866"/>
                    </a:ext>
                  </a:extLst>
                </a:gridCol>
                <a:gridCol w="900207">
                  <a:extLst>
                    <a:ext uri="{9D8B030D-6E8A-4147-A177-3AD203B41FA5}">
                      <a16:colId xmlns:a16="http://schemas.microsoft.com/office/drawing/2014/main" val="1318434143"/>
                    </a:ext>
                  </a:extLst>
                </a:gridCol>
              </a:tblGrid>
              <a:tr h="38749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SERVICIO 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MÉDICO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ENE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FEB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MAR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ABR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MAY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JUN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JUL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AGO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SEPT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OCT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NOV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DIC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Anual 2025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6103168"/>
                  </a:ext>
                </a:extLst>
              </a:tr>
              <a:tr h="151960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CARDIOLOGÍA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DR.  BERNARDO RIVERA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41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093131"/>
                  </a:ext>
                </a:extLst>
              </a:tr>
              <a:tr h="15955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DR. CARLOS GÓMEZ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178465"/>
                  </a:ext>
                </a:extLst>
              </a:tr>
              <a:tr h="25073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ESTEFANÍA RAMOS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4217547"/>
                  </a:ext>
                </a:extLst>
              </a:tr>
              <a:tr h="15196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ALIDA DÍAZ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1152663"/>
                  </a:ext>
                </a:extLst>
              </a:tr>
              <a:tr h="15196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DRA. ANA DE LEÓN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236394"/>
                  </a:ext>
                </a:extLst>
              </a:tr>
              <a:tr h="15196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DR. JORGE VILLATORO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5737020"/>
                  </a:ext>
                </a:extLst>
              </a:tr>
              <a:tr h="15196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NEUROCIRUGÍA 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DR. EDGAR ACOSTA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77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9956213"/>
                  </a:ext>
                </a:extLst>
              </a:tr>
              <a:tr h="387497"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TORAX Y CARDIO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DR. HIRAM ALEJANDRO  BOJÓRQUEZ SEPULVEDA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7049498"/>
                  </a:ext>
                </a:extLst>
              </a:tr>
              <a:tr h="151960"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DR.  JOSUÉ RAMÍREZ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1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>
                          <a:solidFill>
                            <a:srgbClr val="005975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7598" marR="7598" marT="7598" marB="0" anchor="b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1157988"/>
                  </a:ext>
                </a:extLst>
              </a:tr>
              <a:tr h="31151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TOTAL 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005975"/>
                          </a:solidFill>
                          <a:effectLst/>
                          <a:latin typeface="Calibri" panose="020F0502020204030204" pitchFamily="34" charset="0"/>
                        </a:rPr>
                        <a:t>236</a:t>
                      </a:r>
                    </a:p>
                  </a:txBody>
                  <a:tcPr marL="7598" marR="7598" marT="7598" marB="0" anchor="ctr">
                    <a:lnL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D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547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972843"/>
      </p:ext>
    </p:extLst>
  </p:cSld>
  <p:clrMapOvr>
    <a:masterClrMapping/>
  </p:clrMapOvr>
  <p:transition spd="slow">
    <p:push dir="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>
          <a:extLst>
            <a:ext uri="{FF2B5EF4-FFF2-40B4-BE49-F238E27FC236}">
              <a16:creationId xmlns:a16="http://schemas.microsoft.com/office/drawing/2014/main" id="{148FAC35-5CED-434B-5A6D-39D935FE4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Google Shape;736;p38">
            <a:extLst>
              <a:ext uri="{FF2B5EF4-FFF2-40B4-BE49-F238E27FC236}">
                <a16:creationId xmlns:a16="http://schemas.microsoft.com/office/drawing/2014/main" id="{A3A60CA1-7579-482C-7F35-A4885E29671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676" y="380999"/>
            <a:ext cx="567847" cy="7534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7" name="Google Shape;737;p38">
            <a:extLst>
              <a:ext uri="{FF2B5EF4-FFF2-40B4-BE49-F238E27FC236}">
                <a16:creationId xmlns:a16="http://schemas.microsoft.com/office/drawing/2014/main" id="{4E5FAF55-759F-740F-2DDA-02160CCDACC8}"/>
              </a:ext>
            </a:extLst>
          </p:cNvPr>
          <p:cNvCxnSpPr/>
          <p:nvPr/>
        </p:nvCxnSpPr>
        <p:spPr>
          <a:xfrm>
            <a:off x="1517513" y="573932"/>
            <a:ext cx="0" cy="511916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39" name="Google Shape;739;p38">
            <a:extLst>
              <a:ext uri="{FF2B5EF4-FFF2-40B4-BE49-F238E27FC236}">
                <a16:creationId xmlns:a16="http://schemas.microsoft.com/office/drawing/2014/main" id="{4CF0789C-3974-268A-99AC-A0668B28FD6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14200" y="5698513"/>
            <a:ext cx="177800" cy="88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38">
            <a:extLst>
              <a:ext uri="{FF2B5EF4-FFF2-40B4-BE49-F238E27FC236}">
                <a16:creationId xmlns:a16="http://schemas.microsoft.com/office/drawing/2014/main" id="{49ABE935-4EA4-37BD-32CC-58FA13BBE67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89991" y="5781063"/>
            <a:ext cx="14351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CF8E2EB-A542-17AD-B4E4-FDF6A26FD21A}"/>
              </a:ext>
            </a:extLst>
          </p:cNvPr>
          <p:cNvSpPr txBox="1"/>
          <p:nvPr/>
        </p:nvSpPr>
        <p:spPr>
          <a:xfrm>
            <a:off x="1540182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División de Servicios Paramédicos</a:t>
            </a:r>
          </a:p>
        </p:txBody>
      </p:sp>
      <p:sp>
        <p:nvSpPr>
          <p:cNvPr id="3" name="Rectángulo 12">
            <a:extLst>
              <a:ext uri="{FF2B5EF4-FFF2-40B4-BE49-F238E27FC236}">
                <a16:creationId xmlns:a16="http://schemas.microsoft.com/office/drawing/2014/main" id="{AFEB6918-39F3-E70F-057F-B290426B6DFA}"/>
              </a:ext>
            </a:extLst>
          </p:cNvPr>
          <p:cNvSpPr/>
          <p:nvPr/>
        </p:nvSpPr>
        <p:spPr>
          <a:xfrm flipH="1">
            <a:off x="-2" y="2666391"/>
            <a:ext cx="7619997" cy="1229277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572F0F-827C-0EB4-42B1-E71974AB94FF}"/>
              </a:ext>
            </a:extLst>
          </p:cNvPr>
          <p:cNvSpPr txBox="1"/>
          <p:nvPr/>
        </p:nvSpPr>
        <p:spPr>
          <a:xfrm>
            <a:off x="290660" y="3028890"/>
            <a:ext cx="6390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PRODUCTIVIDAD ANUAL 2025</a:t>
            </a:r>
          </a:p>
        </p:txBody>
      </p:sp>
    </p:spTree>
    <p:extLst>
      <p:ext uri="{BB962C8B-B14F-4D97-AF65-F5344CB8AC3E}">
        <p14:creationId xmlns:p14="http://schemas.microsoft.com/office/powerpoint/2010/main" val="30579254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>
          <a:extLst>
            <a:ext uri="{FF2B5EF4-FFF2-40B4-BE49-F238E27FC236}">
              <a16:creationId xmlns:a16="http://schemas.microsoft.com/office/drawing/2014/main" id="{DBC88637-9CCB-7C0F-CB1B-7C902D1F1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Google Shape;736;p38">
            <a:extLst>
              <a:ext uri="{FF2B5EF4-FFF2-40B4-BE49-F238E27FC236}">
                <a16:creationId xmlns:a16="http://schemas.microsoft.com/office/drawing/2014/main" id="{3343A5C6-6AF6-CC14-C91B-DACC15A5BC0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676" y="380999"/>
            <a:ext cx="567847" cy="7534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7" name="Google Shape;737;p38">
            <a:extLst>
              <a:ext uri="{FF2B5EF4-FFF2-40B4-BE49-F238E27FC236}">
                <a16:creationId xmlns:a16="http://schemas.microsoft.com/office/drawing/2014/main" id="{D8A0D692-3E59-C1D0-0A0B-3432616AFBAC}"/>
              </a:ext>
            </a:extLst>
          </p:cNvPr>
          <p:cNvCxnSpPr/>
          <p:nvPr/>
        </p:nvCxnSpPr>
        <p:spPr>
          <a:xfrm>
            <a:off x="1517513" y="573932"/>
            <a:ext cx="0" cy="511916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39" name="Google Shape;739;p38">
            <a:extLst>
              <a:ext uri="{FF2B5EF4-FFF2-40B4-BE49-F238E27FC236}">
                <a16:creationId xmlns:a16="http://schemas.microsoft.com/office/drawing/2014/main" id="{DEB5DF5E-820F-53F8-198D-0058C334224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14200" y="5698513"/>
            <a:ext cx="177800" cy="88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38">
            <a:extLst>
              <a:ext uri="{FF2B5EF4-FFF2-40B4-BE49-F238E27FC236}">
                <a16:creationId xmlns:a16="http://schemas.microsoft.com/office/drawing/2014/main" id="{8BD7CCCE-33DF-6E50-C147-7F5E9072623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89991" y="5781063"/>
            <a:ext cx="14351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D0923D8-2B0C-32AE-929B-A52F2AC58540}"/>
              </a:ext>
            </a:extLst>
          </p:cNvPr>
          <p:cNvSpPr txBox="1"/>
          <p:nvPr/>
        </p:nvSpPr>
        <p:spPr>
          <a:xfrm>
            <a:off x="1540182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División de Servicios Paramédicos</a:t>
            </a:r>
          </a:p>
        </p:txBody>
      </p:sp>
      <p:sp>
        <p:nvSpPr>
          <p:cNvPr id="3" name="Rectángulo 12">
            <a:extLst>
              <a:ext uri="{FF2B5EF4-FFF2-40B4-BE49-F238E27FC236}">
                <a16:creationId xmlns:a16="http://schemas.microsoft.com/office/drawing/2014/main" id="{9AA6D198-DB2D-A542-D7CC-3E095FA6817C}"/>
              </a:ext>
            </a:extLst>
          </p:cNvPr>
          <p:cNvSpPr/>
          <p:nvPr/>
        </p:nvSpPr>
        <p:spPr>
          <a:xfrm flipH="1">
            <a:off x="-2" y="2666391"/>
            <a:ext cx="7619997" cy="1229277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18AD294-05B3-A5F1-8D43-69333D56BD03}"/>
              </a:ext>
            </a:extLst>
          </p:cNvPr>
          <p:cNvSpPr txBox="1"/>
          <p:nvPr/>
        </p:nvSpPr>
        <p:spPr>
          <a:xfrm>
            <a:off x="290660" y="3028890"/>
            <a:ext cx="6390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ODONTOLOGÍA 2025</a:t>
            </a:r>
          </a:p>
        </p:txBody>
      </p:sp>
    </p:spTree>
    <p:extLst>
      <p:ext uri="{BB962C8B-B14F-4D97-AF65-F5344CB8AC3E}">
        <p14:creationId xmlns:p14="http://schemas.microsoft.com/office/powerpoint/2010/main" val="6636155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C203D-7BF0-FA6E-61AF-1CCB7401F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CBD640F-A438-B4D9-70EE-E17814A83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674F3FC0-2AE4-92BB-B569-91C5338663AF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271A0AF2-4FBA-35A4-8244-FDADE3115729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Servicio de Odontología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1A16A9B-65BC-858B-D7D3-319CDC0D6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68B0E32-3C91-9C16-6028-90161612A9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aphicFrame>
        <p:nvGraphicFramePr>
          <p:cNvPr id="3" name="Google Shape;113;p2">
            <a:extLst>
              <a:ext uri="{FF2B5EF4-FFF2-40B4-BE49-F238E27FC236}">
                <a16:creationId xmlns:a16="http://schemas.microsoft.com/office/drawing/2014/main" id="{6CC9540D-2369-930E-87E0-CD32FFA13725}"/>
              </a:ext>
            </a:extLst>
          </p:cNvPr>
          <p:cNvGraphicFramePr/>
          <p:nvPr/>
        </p:nvGraphicFramePr>
        <p:xfrm>
          <a:off x="2193829" y="2536646"/>
          <a:ext cx="6848325" cy="178470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1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8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9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6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6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61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99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874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1" i="0" u="none" strike="noStrike" cap="none" dirty="0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Odontología</a:t>
                      </a:r>
                      <a:endParaRPr dirty="0"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2019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2020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2021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2022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2023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b="1" i="0" u="none" strike="noStrike" cap="none">
                        <a:solidFill>
                          <a:srgbClr val="FFFFFF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2024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i="0" u="none" strike="noStrike" cap="none">
                        <a:solidFill>
                          <a:srgbClr val="FFFFFF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2025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0" i="0" u="none" strike="noStrike" cap="none">
                          <a:solidFill>
                            <a:srgbClr val="000000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Consultas Otorgadas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0" i="0" u="none" strike="noStrike" cap="none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5,979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b="0" i="0" u="none" strike="noStrike" cap="none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1,189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b="0" i="0" u="none" strike="noStrike" cap="none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1,792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b="0" i="0" u="none" strike="noStrike" cap="none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2,734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b="0" i="0" u="none" strike="noStrike" cap="none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3,387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b="0" i="0" u="none" strike="noStrike" cap="none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b="0" i="0" u="none" strike="noStrike" cap="none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4,594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b="0" i="0" u="none" strike="noStrike" cap="none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438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0" i="0" u="none" strike="noStrike" cap="none">
                          <a:solidFill>
                            <a:srgbClr val="000000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Procedimientos Realizados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b="0" i="0" u="none" strike="noStrike" cap="none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26,236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b="0" i="0" u="none" strike="noStrike" cap="none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7,653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b="0" i="0" u="none" strike="noStrike" cap="none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10,633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b="0" i="0" u="none" strike="noStrike" cap="none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28,842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b="0" i="0" u="none" strike="noStrike" cap="none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33,467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b="0" i="0" u="none" strike="noStrike" cap="none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b="0" i="0" u="none" strike="noStrike" cap="none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47,511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b="0" i="0" u="none" strike="noStrike" cap="none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8,600</a:t>
                      </a:r>
                      <a:endParaRPr sz="1200" dirty="0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dirty="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Google Shape;114;p2">
            <a:extLst>
              <a:ext uri="{FF2B5EF4-FFF2-40B4-BE49-F238E27FC236}">
                <a16:creationId xmlns:a16="http://schemas.microsoft.com/office/drawing/2014/main" id="{163D42CB-10BF-155E-C010-7A2EAE4A0712}"/>
              </a:ext>
            </a:extLst>
          </p:cNvPr>
          <p:cNvSpPr txBox="1"/>
          <p:nvPr/>
        </p:nvSpPr>
        <p:spPr>
          <a:xfrm>
            <a:off x="394216" y="6369255"/>
            <a:ext cx="60945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Jefatura de Odontología</a:t>
            </a:r>
            <a:endParaRPr dirty="0"/>
          </a:p>
        </p:txBody>
      </p:sp>
      <p:sp>
        <p:nvSpPr>
          <p:cNvPr id="6" name="Google Shape;115;p2">
            <a:extLst>
              <a:ext uri="{FF2B5EF4-FFF2-40B4-BE49-F238E27FC236}">
                <a16:creationId xmlns:a16="http://schemas.microsoft.com/office/drawing/2014/main" id="{19ED82E5-8CE5-0200-EAE9-7462FA03284C}"/>
              </a:ext>
            </a:extLst>
          </p:cNvPr>
          <p:cNvSpPr txBox="1"/>
          <p:nvPr/>
        </p:nvSpPr>
        <p:spPr>
          <a:xfrm>
            <a:off x="3162291" y="6630855"/>
            <a:ext cx="6094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Información al día 25 de noviembre del 2025</a:t>
            </a:r>
            <a:endParaRPr sz="800" dirty="0"/>
          </a:p>
        </p:txBody>
      </p:sp>
    </p:spTree>
    <p:extLst>
      <p:ext uri="{BB962C8B-B14F-4D97-AF65-F5344CB8AC3E}">
        <p14:creationId xmlns:p14="http://schemas.microsoft.com/office/powerpoint/2010/main" val="2813222514"/>
      </p:ext>
    </p:extLst>
  </p:cSld>
  <p:clrMapOvr>
    <a:masterClrMapping/>
  </p:clrMapOvr>
  <p:transition spd="slow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B07EB-4C57-FF88-7EAC-A2BF318A3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A03A269-B4C5-BEB8-4D07-6D1C48BE0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27DA7D64-BC13-FD5F-E057-42379E1B8DF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D6CF56F6-787A-2C06-A159-F94A383C425E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Servicio de Odontología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790D308-DA81-28B4-0B6B-C5434E5E9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0560C6A2-8EA8-7A48-9962-7522596031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4" name="Google Shape;114;p2">
            <a:extLst>
              <a:ext uri="{FF2B5EF4-FFF2-40B4-BE49-F238E27FC236}">
                <a16:creationId xmlns:a16="http://schemas.microsoft.com/office/drawing/2014/main" id="{8EBD7E4A-17E1-19AE-EB7B-E6508BB634B0}"/>
              </a:ext>
            </a:extLst>
          </p:cNvPr>
          <p:cNvSpPr txBox="1"/>
          <p:nvPr/>
        </p:nvSpPr>
        <p:spPr>
          <a:xfrm>
            <a:off x="394216" y="6369255"/>
            <a:ext cx="60945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Jefatura de Odontología</a:t>
            </a:r>
            <a:endParaRPr dirty="0"/>
          </a:p>
        </p:txBody>
      </p:sp>
      <p:sp>
        <p:nvSpPr>
          <p:cNvPr id="6" name="Google Shape;115;p2">
            <a:extLst>
              <a:ext uri="{FF2B5EF4-FFF2-40B4-BE49-F238E27FC236}">
                <a16:creationId xmlns:a16="http://schemas.microsoft.com/office/drawing/2014/main" id="{621D2E8F-9B6A-7425-AF8D-C411FD5CBC0A}"/>
              </a:ext>
            </a:extLst>
          </p:cNvPr>
          <p:cNvSpPr txBox="1"/>
          <p:nvPr/>
        </p:nvSpPr>
        <p:spPr>
          <a:xfrm>
            <a:off x="3162291" y="6630855"/>
            <a:ext cx="6094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Información al día 25 de noviembre del 2025</a:t>
            </a:r>
            <a:endParaRPr sz="800" dirty="0"/>
          </a:p>
        </p:txBody>
      </p:sp>
      <p:pic>
        <p:nvPicPr>
          <p:cNvPr id="2" name="Google Shape;123;g3aa28cef04d_20_26">
            <a:extLst>
              <a:ext uri="{FF2B5EF4-FFF2-40B4-BE49-F238E27FC236}">
                <a16:creationId xmlns:a16="http://schemas.microsoft.com/office/drawing/2014/main" id="{BB04A264-EC66-28C5-EF03-1CBCDC8A42D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33673" y="1766986"/>
            <a:ext cx="7010150" cy="4221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2753733"/>
      </p:ext>
    </p:extLst>
  </p:cSld>
  <p:clrMapOvr>
    <a:masterClrMapping/>
  </p:clrMapOvr>
  <p:transition spd="slow">
    <p:push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>
          <a:extLst>
            <a:ext uri="{FF2B5EF4-FFF2-40B4-BE49-F238E27FC236}">
              <a16:creationId xmlns:a16="http://schemas.microsoft.com/office/drawing/2014/main" id="{2B61E823-E8C8-2BC6-42D1-8C4B1F400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Google Shape;736;p38">
            <a:extLst>
              <a:ext uri="{FF2B5EF4-FFF2-40B4-BE49-F238E27FC236}">
                <a16:creationId xmlns:a16="http://schemas.microsoft.com/office/drawing/2014/main" id="{CA428183-305E-5A70-35F9-4D6D16B107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676" y="380999"/>
            <a:ext cx="567847" cy="7534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7" name="Google Shape;737;p38">
            <a:extLst>
              <a:ext uri="{FF2B5EF4-FFF2-40B4-BE49-F238E27FC236}">
                <a16:creationId xmlns:a16="http://schemas.microsoft.com/office/drawing/2014/main" id="{0B316ABC-3E81-A98D-C325-C89D8574DA95}"/>
              </a:ext>
            </a:extLst>
          </p:cNvPr>
          <p:cNvCxnSpPr/>
          <p:nvPr/>
        </p:nvCxnSpPr>
        <p:spPr>
          <a:xfrm>
            <a:off x="1517513" y="573932"/>
            <a:ext cx="0" cy="511916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39" name="Google Shape;739;p38">
            <a:extLst>
              <a:ext uri="{FF2B5EF4-FFF2-40B4-BE49-F238E27FC236}">
                <a16:creationId xmlns:a16="http://schemas.microsoft.com/office/drawing/2014/main" id="{AE1BBC7F-59D5-248B-2902-4E7B3AB4C97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14200" y="5698513"/>
            <a:ext cx="177800" cy="88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38">
            <a:extLst>
              <a:ext uri="{FF2B5EF4-FFF2-40B4-BE49-F238E27FC236}">
                <a16:creationId xmlns:a16="http://schemas.microsoft.com/office/drawing/2014/main" id="{EF5B468B-45C6-AA0F-969E-65A6C0ECB5D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89991" y="5781063"/>
            <a:ext cx="14351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045A32B-301B-E3F4-BA6A-1FCE87338BA2}"/>
              </a:ext>
            </a:extLst>
          </p:cNvPr>
          <p:cNvSpPr txBox="1"/>
          <p:nvPr/>
        </p:nvSpPr>
        <p:spPr>
          <a:xfrm>
            <a:off x="1540182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División de Servicios Paramédicos</a:t>
            </a:r>
          </a:p>
        </p:txBody>
      </p:sp>
      <p:sp>
        <p:nvSpPr>
          <p:cNvPr id="3" name="Rectángulo 12">
            <a:extLst>
              <a:ext uri="{FF2B5EF4-FFF2-40B4-BE49-F238E27FC236}">
                <a16:creationId xmlns:a16="http://schemas.microsoft.com/office/drawing/2014/main" id="{6AC6DBD8-6D19-EB76-FE49-677142A37AC9}"/>
              </a:ext>
            </a:extLst>
          </p:cNvPr>
          <p:cNvSpPr/>
          <p:nvPr/>
        </p:nvSpPr>
        <p:spPr>
          <a:xfrm flipH="1">
            <a:off x="-2" y="2666391"/>
            <a:ext cx="7619997" cy="1229277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E2FE483-6646-3767-8E2D-F6ABA9D080CB}"/>
              </a:ext>
            </a:extLst>
          </p:cNvPr>
          <p:cNvSpPr txBox="1"/>
          <p:nvPr/>
        </p:nvSpPr>
        <p:spPr>
          <a:xfrm>
            <a:off x="290660" y="3028890"/>
            <a:ext cx="6390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ARCHIVO CLÍNICO 2025</a:t>
            </a:r>
          </a:p>
        </p:txBody>
      </p:sp>
    </p:spTree>
    <p:extLst>
      <p:ext uri="{BB962C8B-B14F-4D97-AF65-F5344CB8AC3E}">
        <p14:creationId xmlns:p14="http://schemas.microsoft.com/office/powerpoint/2010/main" val="29936249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E3A82-2524-3483-D04F-188778A58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B3C5D43-F2ED-F4FB-151D-B139E98C1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216664A-7602-A46C-A527-E789575E67A9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BCEF34CF-DD5E-3CC3-5F22-616DF3CABD06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Servicio de Archivo Clínico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8C187701-A1F0-EEB5-5A4D-0C77884B9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0896A74-16B2-A58C-1452-7971F3296E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4" name="Google Shape;114;p2">
            <a:extLst>
              <a:ext uri="{FF2B5EF4-FFF2-40B4-BE49-F238E27FC236}">
                <a16:creationId xmlns:a16="http://schemas.microsoft.com/office/drawing/2014/main" id="{024C504D-018F-EFA6-D7CF-ED5D722B73AB}"/>
              </a:ext>
            </a:extLst>
          </p:cNvPr>
          <p:cNvSpPr txBox="1"/>
          <p:nvPr/>
        </p:nvSpPr>
        <p:spPr>
          <a:xfrm>
            <a:off x="394216" y="6369255"/>
            <a:ext cx="60945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Jefatura de Archivo Clínico</a:t>
            </a:r>
            <a:endParaRPr dirty="0"/>
          </a:p>
        </p:txBody>
      </p:sp>
      <p:sp>
        <p:nvSpPr>
          <p:cNvPr id="6" name="Google Shape;115;p2">
            <a:extLst>
              <a:ext uri="{FF2B5EF4-FFF2-40B4-BE49-F238E27FC236}">
                <a16:creationId xmlns:a16="http://schemas.microsoft.com/office/drawing/2014/main" id="{101511D4-B72D-E498-09BC-C60D6EAB36B9}"/>
              </a:ext>
            </a:extLst>
          </p:cNvPr>
          <p:cNvSpPr txBox="1"/>
          <p:nvPr/>
        </p:nvSpPr>
        <p:spPr>
          <a:xfrm>
            <a:off x="3162291" y="6630855"/>
            <a:ext cx="6094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Información al día 25 de noviembre del 2025</a:t>
            </a:r>
            <a:endParaRPr sz="800" dirty="0"/>
          </a:p>
        </p:txBody>
      </p:sp>
      <p:graphicFrame>
        <p:nvGraphicFramePr>
          <p:cNvPr id="3" name="Google Shape;129;p3">
            <a:extLst>
              <a:ext uri="{FF2B5EF4-FFF2-40B4-BE49-F238E27FC236}">
                <a16:creationId xmlns:a16="http://schemas.microsoft.com/office/drawing/2014/main" id="{42A27B7D-A0D5-C414-D122-F17AD945497C}"/>
              </a:ext>
            </a:extLst>
          </p:cNvPr>
          <p:cNvGraphicFramePr/>
          <p:nvPr/>
        </p:nvGraphicFramePr>
        <p:xfrm>
          <a:off x="2159986" y="2462939"/>
          <a:ext cx="7213025" cy="235010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3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7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2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Archivo Clínico</a:t>
                      </a:r>
                      <a:endParaRPr/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1" i="0" u="none" strike="noStrike" cap="none" dirty="0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2022</a:t>
                      </a:r>
                      <a:endParaRPr dirty="0"/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2023</a:t>
                      </a:r>
                      <a:endParaRPr/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2024</a:t>
                      </a:r>
                      <a:endParaRPr/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           2025</a:t>
                      </a:r>
                      <a:endParaRPr/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2E96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000000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Depuración</a:t>
                      </a:r>
                      <a:endParaRPr/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20,643</a:t>
                      </a:r>
                      <a:endParaRPr/>
                    </a:p>
                  </a:txBody>
                  <a:tcPr marL="9525" marR="9525" marT="9525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40,253</a:t>
                      </a:r>
                      <a:endParaRPr/>
                    </a:p>
                  </a:txBody>
                  <a:tcPr marL="9525" marR="9525" marT="9525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76,549</a:t>
                      </a:r>
                      <a:endParaRPr/>
                    </a:p>
                  </a:txBody>
                  <a:tcPr marL="9525" marR="9525" marT="9525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/>
                        <a:t>103,498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91425" anchor="ctr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000000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Registros de 1era vez</a:t>
                      </a:r>
                      <a:endParaRPr/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37,066</a:t>
                      </a:r>
                      <a:endParaRPr/>
                    </a:p>
                  </a:txBody>
                  <a:tcPr marL="9525" marR="9525" marT="9525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38,104</a:t>
                      </a:r>
                      <a:endParaRPr/>
                    </a:p>
                  </a:txBody>
                  <a:tcPr marL="9525" marR="9525" marT="9525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41,875</a:t>
                      </a:r>
                      <a:endParaRPr/>
                    </a:p>
                  </a:txBody>
                  <a:tcPr marL="9525" marR="9525" marT="9525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/>
                        <a:t>31,957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91425" anchor="ctr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000000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Expedientes enviados a los diferentes Servicios del Hospital (urgencias, cirugías, consulta externa e investigación).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280,374</a:t>
                      </a:r>
                      <a:endParaRPr/>
                    </a:p>
                  </a:txBody>
                  <a:tcPr marL="9525" marR="9525" marT="9525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296,626</a:t>
                      </a:r>
                      <a:endParaRPr/>
                    </a:p>
                  </a:txBody>
                  <a:tcPr marL="9525" marR="9525" marT="9525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333,087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/>
                        <a:t>260,607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91425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 dirty="0">
                          <a:solidFill>
                            <a:srgbClr val="000000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Registro de CURP con  lectores</a:t>
                      </a:r>
                      <a:endParaRPr dirty="0"/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000000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Se inicia las pruebas del lector.</a:t>
                      </a:r>
                      <a:endParaRPr/>
                    </a:p>
                  </a:txBody>
                  <a:tcPr marL="9525" marR="9525" marT="9525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9,730</a:t>
                      </a:r>
                      <a:endParaRPr/>
                    </a:p>
                  </a:txBody>
                  <a:tcPr marL="9525" marR="9525" marT="9525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21,000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dirty="0"/>
                        <a:t>6,243 </a:t>
                      </a:r>
                      <a:endParaRPr dirty="0"/>
                    </a:p>
                  </a:txBody>
                  <a:tcPr marL="9525" marR="9525" marT="9525" marB="91425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3936488"/>
      </p:ext>
    </p:extLst>
  </p:cSld>
  <p:clrMapOvr>
    <a:masterClrMapping/>
  </p:clrMapOvr>
  <p:transition spd="slow">
    <p:push dir="u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64CB6-FB85-1DE6-7AC4-7D7A41272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F4F993D-B4E9-839A-FB3A-CCD668520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D0E12DF-4EF8-FCF1-D4ED-FD3FF8390712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79657787-83B5-8AAE-F509-80DDE6014424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Servicio de Archivo Clínico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814B19D9-00F1-65DA-5A87-17271D1DB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60C469DF-58F1-CE3D-3ED6-8014DBD4A3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4" name="Google Shape;114;p2">
            <a:extLst>
              <a:ext uri="{FF2B5EF4-FFF2-40B4-BE49-F238E27FC236}">
                <a16:creationId xmlns:a16="http://schemas.microsoft.com/office/drawing/2014/main" id="{C3C76700-3E54-60E7-2E38-7935B4555EAD}"/>
              </a:ext>
            </a:extLst>
          </p:cNvPr>
          <p:cNvSpPr txBox="1"/>
          <p:nvPr/>
        </p:nvSpPr>
        <p:spPr>
          <a:xfrm>
            <a:off x="394216" y="6369255"/>
            <a:ext cx="60945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Jefatura de Archivo Clínico</a:t>
            </a:r>
            <a:endParaRPr dirty="0"/>
          </a:p>
        </p:txBody>
      </p:sp>
      <p:sp>
        <p:nvSpPr>
          <p:cNvPr id="6" name="Google Shape;115;p2">
            <a:extLst>
              <a:ext uri="{FF2B5EF4-FFF2-40B4-BE49-F238E27FC236}">
                <a16:creationId xmlns:a16="http://schemas.microsoft.com/office/drawing/2014/main" id="{379AF306-842B-719D-9ADD-D7A8112C71E1}"/>
              </a:ext>
            </a:extLst>
          </p:cNvPr>
          <p:cNvSpPr txBox="1"/>
          <p:nvPr/>
        </p:nvSpPr>
        <p:spPr>
          <a:xfrm>
            <a:off x="3162291" y="6630855"/>
            <a:ext cx="6094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Información al día 25 de noviembre del 2025</a:t>
            </a:r>
            <a:endParaRPr sz="800" dirty="0"/>
          </a:p>
        </p:txBody>
      </p:sp>
      <p:pic>
        <p:nvPicPr>
          <p:cNvPr id="2" name="Google Shape;140;g3aa28cef04d_20_35">
            <a:extLst>
              <a:ext uri="{FF2B5EF4-FFF2-40B4-BE49-F238E27FC236}">
                <a16:creationId xmlns:a16="http://schemas.microsoft.com/office/drawing/2014/main" id="{A06E07E8-B6B8-A065-5239-55792A260CB1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06400" y="1704271"/>
            <a:ext cx="9020724" cy="42477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0655601"/>
      </p:ext>
    </p:extLst>
  </p:cSld>
  <p:clrMapOvr>
    <a:masterClrMapping/>
  </p:clrMapOvr>
  <p:transition spd="slow">
    <p:push dir="u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>
          <a:extLst>
            <a:ext uri="{FF2B5EF4-FFF2-40B4-BE49-F238E27FC236}">
              <a16:creationId xmlns:a16="http://schemas.microsoft.com/office/drawing/2014/main" id="{7DD626D8-953D-11C9-A575-785F6FEB0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Google Shape;736;p38">
            <a:extLst>
              <a:ext uri="{FF2B5EF4-FFF2-40B4-BE49-F238E27FC236}">
                <a16:creationId xmlns:a16="http://schemas.microsoft.com/office/drawing/2014/main" id="{99E3DBF4-C8A4-9C79-5C73-4E6686CB819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676" y="380999"/>
            <a:ext cx="567847" cy="7534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7" name="Google Shape;737;p38">
            <a:extLst>
              <a:ext uri="{FF2B5EF4-FFF2-40B4-BE49-F238E27FC236}">
                <a16:creationId xmlns:a16="http://schemas.microsoft.com/office/drawing/2014/main" id="{6EAC80F4-5EF3-0060-06B9-36B7D336D8A9}"/>
              </a:ext>
            </a:extLst>
          </p:cNvPr>
          <p:cNvCxnSpPr/>
          <p:nvPr/>
        </p:nvCxnSpPr>
        <p:spPr>
          <a:xfrm>
            <a:off x="1517513" y="573932"/>
            <a:ext cx="0" cy="511916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39" name="Google Shape;739;p38">
            <a:extLst>
              <a:ext uri="{FF2B5EF4-FFF2-40B4-BE49-F238E27FC236}">
                <a16:creationId xmlns:a16="http://schemas.microsoft.com/office/drawing/2014/main" id="{37000898-C7FC-3723-BE8E-D05EA2C19B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14200" y="5698513"/>
            <a:ext cx="177800" cy="88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38">
            <a:extLst>
              <a:ext uri="{FF2B5EF4-FFF2-40B4-BE49-F238E27FC236}">
                <a16:creationId xmlns:a16="http://schemas.microsoft.com/office/drawing/2014/main" id="{97CE75B2-0AF1-1FA9-61F1-54A8FCEBA95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89991" y="5781063"/>
            <a:ext cx="14351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A3C84C0-48F4-DE7D-C2BB-ADF13B39B467}"/>
              </a:ext>
            </a:extLst>
          </p:cNvPr>
          <p:cNvSpPr txBox="1"/>
          <p:nvPr/>
        </p:nvSpPr>
        <p:spPr>
          <a:xfrm>
            <a:off x="1540182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División de Servicios Paramédicos</a:t>
            </a:r>
          </a:p>
        </p:txBody>
      </p:sp>
      <p:sp>
        <p:nvSpPr>
          <p:cNvPr id="3" name="Rectángulo 12">
            <a:extLst>
              <a:ext uri="{FF2B5EF4-FFF2-40B4-BE49-F238E27FC236}">
                <a16:creationId xmlns:a16="http://schemas.microsoft.com/office/drawing/2014/main" id="{6CA29CF4-78BE-F140-9E69-44EB5538FF27}"/>
              </a:ext>
            </a:extLst>
          </p:cNvPr>
          <p:cNvSpPr/>
          <p:nvPr/>
        </p:nvSpPr>
        <p:spPr>
          <a:xfrm flipH="1">
            <a:off x="-2" y="2666391"/>
            <a:ext cx="7619997" cy="1229277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804488-913B-39FD-B198-3246C60D03C3}"/>
              </a:ext>
            </a:extLst>
          </p:cNvPr>
          <p:cNvSpPr txBox="1"/>
          <p:nvPr/>
        </p:nvSpPr>
        <p:spPr>
          <a:xfrm>
            <a:off x="214460" y="2736502"/>
            <a:ext cx="63903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DEPARTAMENTO DE NUTRICIÓN Y DIETÉTICA 2025</a:t>
            </a:r>
          </a:p>
        </p:txBody>
      </p:sp>
    </p:spTree>
    <p:extLst>
      <p:ext uri="{BB962C8B-B14F-4D97-AF65-F5344CB8AC3E}">
        <p14:creationId xmlns:p14="http://schemas.microsoft.com/office/powerpoint/2010/main" val="2320547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0DFE4-B762-D86E-392C-4587BCA4C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AE10B31-89FD-28B7-A034-A0D962116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9EF31F77-AA30-9DDA-0B9A-8148E01C919E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47B6E5DE-1BCC-B052-8523-C07F8F21CD90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Departamento de Nutrición y Dietética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4502A7A6-AEDB-E5D6-8E2C-67AC706CD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C01D9F7-97E8-3B1B-6792-5232845D09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4" name="Google Shape;114;p2">
            <a:extLst>
              <a:ext uri="{FF2B5EF4-FFF2-40B4-BE49-F238E27FC236}">
                <a16:creationId xmlns:a16="http://schemas.microsoft.com/office/drawing/2014/main" id="{DE838C23-7CEA-0637-D902-FE2DE0401D7E}"/>
              </a:ext>
            </a:extLst>
          </p:cNvPr>
          <p:cNvSpPr txBox="1"/>
          <p:nvPr/>
        </p:nvSpPr>
        <p:spPr>
          <a:xfrm>
            <a:off x="394216" y="6369255"/>
            <a:ext cx="60945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Departamento de Nutrición y Dietética</a:t>
            </a:r>
            <a:endParaRPr dirty="0"/>
          </a:p>
        </p:txBody>
      </p:sp>
      <p:sp>
        <p:nvSpPr>
          <p:cNvPr id="6" name="Google Shape;115;p2">
            <a:extLst>
              <a:ext uri="{FF2B5EF4-FFF2-40B4-BE49-F238E27FC236}">
                <a16:creationId xmlns:a16="http://schemas.microsoft.com/office/drawing/2014/main" id="{EFBE8428-5A0F-93B8-753E-FEB062E94E2F}"/>
              </a:ext>
            </a:extLst>
          </p:cNvPr>
          <p:cNvSpPr txBox="1"/>
          <p:nvPr/>
        </p:nvSpPr>
        <p:spPr>
          <a:xfrm>
            <a:off x="3162291" y="6630855"/>
            <a:ext cx="6094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Información al día 25 de noviembre del 2025</a:t>
            </a:r>
            <a:endParaRPr sz="800" dirty="0"/>
          </a:p>
        </p:txBody>
      </p:sp>
      <p:graphicFrame>
        <p:nvGraphicFramePr>
          <p:cNvPr id="3" name="Google Shape;147;p4">
            <a:extLst>
              <a:ext uri="{FF2B5EF4-FFF2-40B4-BE49-F238E27FC236}">
                <a16:creationId xmlns:a16="http://schemas.microsoft.com/office/drawing/2014/main" id="{4E917341-AAB1-8209-449E-CC076059E2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635993"/>
              </p:ext>
            </p:extLst>
          </p:nvPr>
        </p:nvGraphicFramePr>
        <p:xfrm>
          <a:off x="2082950" y="2614200"/>
          <a:ext cx="8026100" cy="16296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73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3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8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9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9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6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586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27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Nutrición y Dietética</a:t>
                      </a:r>
                      <a:endParaRPr sz="1200" b="1" i="0" u="none" strike="noStrike" cap="none">
                        <a:solidFill>
                          <a:srgbClr val="FFFFFF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2019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2020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2021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2022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2023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b="1" i="0" u="none" strike="noStrike" cap="none">
                        <a:solidFill>
                          <a:srgbClr val="FFFFFF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2024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i="0" u="none" strike="noStrike" cap="none">
                        <a:solidFill>
                          <a:srgbClr val="FFFFFF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2025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3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0" i="0" u="none" strike="noStrike" cap="none" dirty="0">
                          <a:solidFill>
                            <a:srgbClr val="000000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Raciones de Comida pacientes hospitalizados</a:t>
                      </a: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0" i="0" u="none" strike="noStrike" cap="none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560,006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b="0" i="0" u="none" strike="noStrike" cap="none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327,279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b="0" i="0" u="none" strike="noStrike" cap="none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193,192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u="none" strike="noStrike" cap="non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237,728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u="none" strike="noStrike" cap="non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278,242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u="none" strike="noStrike" cap="non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287,913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s-MX" sz="12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218,147</a:t>
                      </a:r>
                      <a:endParaRPr sz="1200" u="none" strike="noStrike" cap="none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b="0" i="0" u="none" strike="noStrike" cap="none">
                          <a:solidFill>
                            <a:srgbClr val="000000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Raciones de Comida Personal 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b="0" i="0" u="none" strike="noStrike" cap="none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259,908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b="0" i="0" u="none" strike="noStrike" cap="none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259,236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b="0" i="0" u="none" strike="noStrike" cap="none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179,858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u="none" strike="noStrike" cap="non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201,010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u="none" strike="noStrike" cap="non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195,979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u="none" strike="noStrike" cap="non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180,897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s-MX" sz="12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159,831</a:t>
                      </a:r>
                      <a:endParaRPr sz="1200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3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0" i="0" u="none" strike="noStrike" cap="none">
                          <a:solidFill>
                            <a:srgbClr val="000000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Tomas Banco de Leche 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b="0" i="0" u="none" strike="noStrike" cap="none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237,559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b="0" i="0" u="none" strike="noStrike" cap="none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203,798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b="0" i="0" u="none" strike="noStrike" cap="none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264,435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u="none" strike="noStrike" cap="non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334,105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u="none" strike="noStrike" cap="non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324,229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u="none" strike="noStrike" cap="none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413,176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222,806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4262220"/>
      </p:ext>
    </p:extLst>
  </p:cSld>
  <p:clrMapOvr>
    <a:masterClrMapping/>
  </p:clrMapOvr>
  <p:transition spd="slow">
    <p:push dir="u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EBEF5-ECCD-AA92-CA9E-CA636A15E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D0ADA47-8187-3DB5-19D1-B5305BD66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18F5B92-B332-2AF8-47B3-B230C5255268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C4F01CB9-F131-874C-7B83-562AF77FABBD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Departamento de Nutrición y Dietética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A9E4F9A-D15A-3033-198B-61859435F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2F0D55C-180D-2008-B6E0-113B0AF772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4" name="Google Shape;114;p2">
            <a:extLst>
              <a:ext uri="{FF2B5EF4-FFF2-40B4-BE49-F238E27FC236}">
                <a16:creationId xmlns:a16="http://schemas.microsoft.com/office/drawing/2014/main" id="{200F6331-3948-5908-E25C-E53264FB14A3}"/>
              </a:ext>
            </a:extLst>
          </p:cNvPr>
          <p:cNvSpPr txBox="1"/>
          <p:nvPr/>
        </p:nvSpPr>
        <p:spPr>
          <a:xfrm>
            <a:off x="394216" y="6369255"/>
            <a:ext cx="60945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Departamento de Nutrición y Dietética</a:t>
            </a:r>
            <a:endParaRPr dirty="0"/>
          </a:p>
        </p:txBody>
      </p:sp>
      <p:sp>
        <p:nvSpPr>
          <p:cNvPr id="6" name="Google Shape;115;p2">
            <a:extLst>
              <a:ext uri="{FF2B5EF4-FFF2-40B4-BE49-F238E27FC236}">
                <a16:creationId xmlns:a16="http://schemas.microsoft.com/office/drawing/2014/main" id="{1D231246-0FAB-83F5-C3F1-409E72E83647}"/>
              </a:ext>
            </a:extLst>
          </p:cNvPr>
          <p:cNvSpPr txBox="1"/>
          <p:nvPr/>
        </p:nvSpPr>
        <p:spPr>
          <a:xfrm>
            <a:off x="3162291" y="6630855"/>
            <a:ext cx="6094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Información al día 25 de noviembre del 2025</a:t>
            </a:r>
            <a:endParaRPr sz="800" dirty="0"/>
          </a:p>
        </p:txBody>
      </p:sp>
      <p:pic>
        <p:nvPicPr>
          <p:cNvPr id="2" name="Google Shape;157;g3aa28cef04d_20_85">
            <a:extLst>
              <a:ext uri="{FF2B5EF4-FFF2-40B4-BE49-F238E27FC236}">
                <a16:creationId xmlns:a16="http://schemas.microsoft.com/office/drawing/2014/main" id="{105BD0AB-7D35-9E09-78A9-7EAEB031362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62525" y="1750472"/>
            <a:ext cx="6877050" cy="4133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6852480"/>
      </p:ext>
    </p:extLst>
  </p:cSld>
  <p:clrMapOvr>
    <a:masterClrMapping/>
  </p:clrMapOvr>
  <p:transition spd="slow">
    <p:push dir="u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>
          <a:extLst>
            <a:ext uri="{FF2B5EF4-FFF2-40B4-BE49-F238E27FC236}">
              <a16:creationId xmlns:a16="http://schemas.microsoft.com/office/drawing/2014/main" id="{084A869D-E121-D5BB-8990-6C1FA6393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Google Shape;736;p38">
            <a:extLst>
              <a:ext uri="{FF2B5EF4-FFF2-40B4-BE49-F238E27FC236}">
                <a16:creationId xmlns:a16="http://schemas.microsoft.com/office/drawing/2014/main" id="{17DB6DEC-E8F1-0C9F-8D8A-DF7831F952B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676" y="380999"/>
            <a:ext cx="567847" cy="7534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7" name="Google Shape;737;p38">
            <a:extLst>
              <a:ext uri="{FF2B5EF4-FFF2-40B4-BE49-F238E27FC236}">
                <a16:creationId xmlns:a16="http://schemas.microsoft.com/office/drawing/2014/main" id="{2D4D1F72-00E7-FE22-DDA2-63E62CB194AD}"/>
              </a:ext>
            </a:extLst>
          </p:cNvPr>
          <p:cNvCxnSpPr/>
          <p:nvPr/>
        </p:nvCxnSpPr>
        <p:spPr>
          <a:xfrm>
            <a:off x="1517513" y="573932"/>
            <a:ext cx="0" cy="511916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39" name="Google Shape;739;p38">
            <a:extLst>
              <a:ext uri="{FF2B5EF4-FFF2-40B4-BE49-F238E27FC236}">
                <a16:creationId xmlns:a16="http://schemas.microsoft.com/office/drawing/2014/main" id="{BB7967B2-F91A-35D1-0B58-000BC0932C0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14200" y="5698513"/>
            <a:ext cx="177800" cy="88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38">
            <a:extLst>
              <a:ext uri="{FF2B5EF4-FFF2-40B4-BE49-F238E27FC236}">
                <a16:creationId xmlns:a16="http://schemas.microsoft.com/office/drawing/2014/main" id="{DDF99B8D-1AC5-5152-9953-692EF20C75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89991" y="5781063"/>
            <a:ext cx="14351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C0F2937-F069-3906-64E5-35BF4B5BD077}"/>
              </a:ext>
            </a:extLst>
          </p:cNvPr>
          <p:cNvSpPr txBox="1"/>
          <p:nvPr/>
        </p:nvSpPr>
        <p:spPr>
          <a:xfrm>
            <a:off x="1540182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División de Servicios Paramédicos</a:t>
            </a:r>
          </a:p>
        </p:txBody>
      </p:sp>
      <p:sp>
        <p:nvSpPr>
          <p:cNvPr id="3" name="Rectángulo 12">
            <a:extLst>
              <a:ext uri="{FF2B5EF4-FFF2-40B4-BE49-F238E27FC236}">
                <a16:creationId xmlns:a16="http://schemas.microsoft.com/office/drawing/2014/main" id="{734E8584-4620-863D-885A-8CD57389B5E0}"/>
              </a:ext>
            </a:extLst>
          </p:cNvPr>
          <p:cNvSpPr/>
          <p:nvPr/>
        </p:nvSpPr>
        <p:spPr>
          <a:xfrm flipH="1">
            <a:off x="-2" y="2666391"/>
            <a:ext cx="7619997" cy="1229277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BB64404-978F-28EE-7673-43241EBE83D1}"/>
              </a:ext>
            </a:extLst>
          </p:cNvPr>
          <p:cNvSpPr txBox="1"/>
          <p:nvPr/>
        </p:nvSpPr>
        <p:spPr>
          <a:xfrm>
            <a:off x="214460" y="2736502"/>
            <a:ext cx="63903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SERVICIO DE PSICOLOGÍA 2025</a:t>
            </a:r>
          </a:p>
        </p:txBody>
      </p:sp>
    </p:spTree>
    <p:extLst>
      <p:ext uri="{BB962C8B-B14F-4D97-AF65-F5344CB8AC3E}">
        <p14:creationId xmlns:p14="http://schemas.microsoft.com/office/powerpoint/2010/main" val="19448569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4B6A2-74D0-7F9D-2DF2-D8B2E8DAE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6918B9E-4047-46C8-9C6E-19691AD37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B5578234-8CAB-903F-28FA-8F54D33D1BD0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81A74B06-4ED3-B8EF-FF18-8EA7BC3190CA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Servicio de Psicología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3D77DA6-E5D2-4E55-369C-5860A627B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8744E3F-CC6A-821F-84CE-1BAB5B71C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4" name="Google Shape;114;p2">
            <a:extLst>
              <a:ext uri="{FF2B5EF4-FFF2-40B4-BE49-F238E27FC236}">
                <a16:creationId xmlns:a16="http://schemas.microsoft.com/office/drawing/2014/main" id="{5251A44B-6866-CA9E-D3EE-061EC7A6C9D7}"/>
              </a:ext>
            </a:extLst>
          </p:cNvPr>
          <p:cNvSpPr txBox="1"/>
          <p:nvPr/>
        </p:nvSpPr>
        <p:spPr>
          <a:xfrm>
            <a:off x="394216" y="6369255"/>
            <a:ext cx="60945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Servicio de Psicología</a:t>
            </a:r>
            <a:endParaRPr dirty="0"/>
          </a:p>
        </p:txBody>
      </p:sp>
      <p:sp>
        <p:nvSpPr>
          <p:cNvPr id="6" name="Google Shape;115;p2">
            <a:extLst>
              <a:ext uri="{FF2B5EF4-FFF2-40B4-BE49-F238E27FC236}">
                <a16:creationId xmlns:a16="http://schemas.microsoft.com/office/drawing/2014/main" id="{9A0788F2-AB86-935C-AD6F-AD3D74BFE25C}"/>
              </a:ext>
            </a:extLst>
          </p:cNvPr>
          <p:cNvSpPr txBox="1"/>
          <p:nvPr/>
        </p:nvSpPr>
        <p:spPr>
          <a:xfrm>
            <a:off x="3162291" y="6630855"/>
            <a:ext cx="6094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Información al día 25 de noviembre del 2025</a:t>
            </a:r>
            <a:endParaRPr sz="800" dirty="0"/>
          </a:p>
        </p:txBody>
      </p:sp>
      <p:graphicFrame>
        <p:nvGraphicFramePr>
          <p:cNvPr id="3" name="Google Shape;164;p5">
            <a:extLst>
              <a:ext uri="{FF2B5EF4-FFF2-40B4-BE49-F238E27FC236}">
                <a16:creationId xmlns:a16="http://schemas.microsoft.com/office/drawing/2014/main" id="{9A4AC4F1-0C43-9913-84D1-DF5D0CE5D0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8559510"/>
              </p:ext>
            </p:extLst>
          </p:nvPr>
        </p:nvGraphicFramePr>
        <p:xfrm>
          <a:off x="3120816" y="2446940"/>
          <a:ext cx="6135975" cy="19641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27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6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1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77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Psicología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2024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2025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0" i="0" u="none" strike="noStrike" cap="none">
                          <a:solidFill>
                            <a:srgbClr val="000000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Consultas Externas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b="0" i="0" u="none" strike="noStrike" cap="none" dirty="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7,041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7,031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0" i="0" u="none" strike="noStrike" cap="none">
                          <a:solidFill>
                            <a:srgbClr val="000000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Interconsultas 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b="0" i="0" u="none" strike="noStrike" cap="none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b="0" i="0" u="none" strike="noStrike" cap="none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6,950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b="0" i="0" u="none" strike="noStrike" cap="none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5,644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b="0" i="0" u="none" strike="noStrike" cap="none">
                          <a:solidFill>
                            <a:srgbClr val="000000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Ludoterapia</a:t>
                      </a:r>
                      <a:endParaRPr/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b="0" i="0" u="none" strike="noStrike" cap="none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Narrow"/>
                        <a:buNone/>
                      </a:pPr>
                      <a:r>
                        <a:rPr lang="es-MX" sz="1200" b="0" i="0" u="none" strike="noStrike" cap="none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3,483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b="0" i="0" u="none" strike="noStrike" cap="none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2,159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825" marR="6825" marT="68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052906"/>
      </p:ext>
    </p:extLst>
  </p:cSld>
  <p:clrMapOvr>
    <a:masterClrMapping/>
  </p:clrMapOvr>
  <p:transition spd="slow">
    <p:push dir="u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94D64-8D47-9C98-6393-57F4B82FC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66D7925-5A1A-2DEE-8F37-1D5CFB185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95D96D34-1310-D26F-06AE-3757B4FE06C2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6674DA8C-CE9E-9AFF-8872-17514C8BE33F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Servicio de Psicología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5CC5726-A1C7-0581-6E7D-8E8CD22ED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0E8DE876-A132-8D05-588F-E822708C57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4" name="Google Shape;114;p2">
            <a:extLst>
              <a:ext uri="{FF2B5EF4-FFF2-40B4-BE49-F238E27FC236}">
                <a16:creationId xmlns:a16="http://schemas.microsoft.com/office/drawing/2014/main" id="{7AB2D4F3-F6BD-691D-9CE9-CBB20843B315}"/>
              </a:ext>
            </a:extLst>
          </p:cNvPr>
          <p:cNvSpPr txBox="1"/>
          <p:nvPr/>
        </p:nvSpPr>
        <p:spPr>
          <a:xfrm>
            <a:off x="394216" y="6369255"/>
            <a:ext cx="60945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Servicio de Psicología</a:t>
            </a:r>
            <a:endParaRPr dirty="0"/>
          </a:p>
        </p:txBody>
      </p:sp>
      <p:sp>
        <p:nvSpPr>
          <p:cNvPr id="6" name="Google Shape;115;p2">
            <a:extLst>
              <a:ext uri="{FF2B5EF4-FFF2-40B4-BE49-F238E27FC236}">
                <a16:creationId xmlns:a16="http://schemas.microsoft.com/office/drawing/2014/main" id="{5B18DF0B-BA4A-1C55-6BD5-E5F9D6A62273}"/>
              </a:ext>
            </a:extLst>
          </p:cNvPr>
          <p:cNvSpPr txBox="1"/>
          <p:nvPr/>
        </p:nvSpPr>
        <p:spPr>
          <a:xfrm>
            <a:off x="3162291" y="6630855"/>
            <a:ext cx="6094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Información al día 25 de noviembre del 2025</a:t>
            </a:r>
            <a:endParaRPr sz="800" dirty="0"/>
          </a:p>
        </p:txBody>
      </p:sp>
      <p:pic>
        <p:nvPicPr>
          <p:cNvPr id="2" name="Google Shape;174;g3aa28cef04d_20_44">
            <a:extLst>
              <a:ext uri="{FF2B5EF4-FFF2-40B4-BE49-F238E27FC236}">
                <a16:creationId xmlns:a16="http://schemas.microsoft.com/office/drawing/2014/main" id="{0D9FF7D3-DA92-BA78-65E0-A6F29FBA7AC8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61500" y="1648047"/>
            <a:ext cx="6896100" cy="4152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7917546"/>
      </p:ext>
    </p:extLst>
  </p:cSld>
  <p:clrMapOvr>
    <a:masterClrMapping/>
  </p:clrMapOvr>
  <p:transition spd="slow">
    <p:push dir="u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>
          <a:extLst>
            <a:ext uri="{FF2B5EF4-FFF2-40B4-BE49-F238E27FC236}">
              <a16:creationId xmlns:a16="http://schemas.microsoft.com/office/drawing/2014/main" id="{67616F39-F2B6-D54A-D596-9E649700A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Google Shape;736;p38">
            <a:extLst>
              <a:ext uri="{FF2B5EF4-FFF2-40B4-BE49-F238E27FC236}">
                <a16:creationId xmlns:a16="http://schemas.microsoft.com/office/drawing/2014/main" id="{ADB92DCC-5E99-FAA3-168F-88A1C2CDBC1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676" y="380999"/>
            <a:ext cx="567847" cy="7534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7" name="Google Shape;737;p38">
            <a:extLst>
              <a:ext uri="{FF2B5EF4-FFF2-40B4-BE49-F238E27FC236}">
                <a16:creationId xmlns:a16="http://schemas.microsoft.com/office/drawing/2014/main" id="{0ACEC6DA-C938-D701-CBED-1B39902E2FB2}"/>
              </a:ext>
            </a:extLst>
          </p:cNvPr>
          <p:cNvCxnSpPr/>
          <p:nvPr/>
        </p:nvCxnSpPr>
        <p:spPr>
          <a:xfrm>
            <a:off x="1517513" y="573932"/>
            <a:ext cx="0" cy="511916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39" name="Google Shape;739;p38">
            <a:extLst>
              <a:ext uri="{FF2B5EF4-FFF2-40B4-BE49-F238E27FC236}">
                <a16:creationId xmlns:a16="http://schemas.microsoft.com/office/drawing/2014/main" id="{47D30D0F-0145-8AFE-DCAB-60E948A966A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14200" y="5698513"/>
            <a:ext cx="177800" cy="88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38">
            <a:extLst>
              <a:ext uri="{FF2B5EF4-FFF2-40B4-BE49-F238E27FC236}">
                <a16:creationId xmlns:a16="http://schemas.microsoft.com/office/drawing/2014/main" id="{698D31BD-F2FE-301F-011B-CFE3CA5F73C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89991" y="5781063"/>
            <a:ext cx="14351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34F942F-33D5-58D3-19A5-0DF690CD4120}"/>
              </a:ext>
            </a:extLst>
          </p:cNvPr>
          <p:cNvSpPr txBox="1"/>
          <p:nvPr/>
        </p:nvSpPr>
        <p:spPr>
          <a:xfrm>
            <a:off x="1540182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División de Servicios Paramédicos</a:t>
            </a:r>
          </a:p>
        </p:txBody>
      </p:sp>
      <p:sp>
        <p:nvSpPr>
          <p:cNvPr id="3" name="Rectángulo 12">
            <a:extLst>
              <a:ext uri="{FF2B5EF4-FFF2-40B4-BE49-F238E27FC236}">
                <a16:creationId xmlns:a16="http://schemas.microsoft.com/office/drawing/2014/main" id="{16BDF09E-E764-917F-2D9C-202B06F8B9C9}"/>
              </a:ext>
            </a:extLst>
          </p:cNvPr>
          <p:cNvSpPr/>
          <p:nvPr/>
        </p:nvSpPr>
        <p:spPr>
          <a:xfrm flipH="1">
            <a:off x="-2" y="2666391"/>
            <a:ext cx="7619997" cy="1229277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FD4EC0B-934E-C593-114D-F943F5758F32}"/>
              </a:ext>
            </a:extLst>
          </p:cNvPr>
          <p:cNvSpPr txBox="1"/>
          <p:nvPr/>
        </p:nvSpPr>
        <p:spPr>
          <a:xfrm>
            <a:off x="214460" y="2736502"/>
            <a:ext cx="63903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DEPARTAMENTO DE TRABAJO SOCIAL 2025</a:t>
            </a:r>
          </a:p>
        </p:txBody>
      </p:sp>
    </p:spTree>
    <p:extLst>
      <p:ext uri="{BB962C8B-B14F-4D97-AF65-F5344CB8AC3E}">
        <p14:creationId xmlns:p14="http://schemas.microsoft.com/office/powerpoint/2010/main" val="14163876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D8DF6-8E18-2FA2-F571-D44C5E18F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843ABBD-CD4F-4701-CF4D-6E2BF27D08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35957A1-C8EA-5F27-715C-462DE1DCCB5E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0A662CF6-A417-4993-4A24-25175C52496A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Departamento de Trabajo Social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BE84895-5E4C-7E0E-7AAE-9232AC9AB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83CA797-DF33-2C02-A76F-FDF9C2FCD9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4" name="Google Shape;114;p2">
            <a:extLst>
              <a:ext uri="{FF2B5EF4-FFF2-40B4-BE49-F238E27FC236}">
                <a16:creationId xmlns:a16="http://schemas.microsoft.com/office/drawing/2014/main" id="{1C7BFB2D-E20B-0B92-4CCF-5E880033A2CD}"/>
              </a:ext>
            </a:extLst>
          </p:cNvPr>
          <p:cNvSpPr txBox="1"/>
          <p:nvPr/>
        </p:nvSpPr>
        <p:spPr>
          <a:xfrm>
            <a:off x="394216" y="6369255"/>
            <a:ext cx="60945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Departamento de Trabajo Social</a:t>
            </a:r>
            <a:endParaRPr dirty="0"/>
          </a:p>
        </p:txBody>
      </p:sp>
      <p:sp>
        <p:nvSpPr>
          <p:cNvPr id="6" name="Google Shape;115;p2">
            <a:extLst>
              <a:ext uri="{FF2B5EF4-FFF2-40B4-BE49-F238E27FC236}">
                <a16:creationId xmlns:a16="http://schemas.microsoft.com/office/drawing/2014/main" id="{47FF565A-C175-2D50-A052-2D185A4C1C47}"/>
              </a:ext>
            </a:extLst>
          </p:cNvPr>
          <p:cNvSpPr txBox="1"/>
          <p:nvPr/>
        </p:nvSpPr>
        <p:spPr>
          <a:xfrm>
            <a:off x="3162291" y="6630855"/>
            <a:ext cx="6094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Información al día 25 de noviembre del 2025</a:t>
            </a:r>
            <a:endParaRPr sz="800" dirty="0"/>
          </a:p>
        </p:txBody>
      </p:sp>
      <p:graphicFrame>
        <p:nvGraphicFramePr>
          <p:cNvPr id="3" name="Google Shape;181;p6">
            <a:extLst>
              <a:ext uri="{FF2B5EF4-FFF2-40B4-BE49-F238E27FC236}">
                <a16:creationId xmlns:a16="http://schemas.microsoft.com/office/drawing/2014/main" id="{B918ECDD-AE81-5B55-5FCC-6B3B64483A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3211902"/>
              </p:ext>
            </p:extLst>
          </p:nvPr>
        </p:nvGraphicFramePr>
        <p:xfrm>
          <a:off x="1729561" y="1419186"/>
          <a:ext cx="8732875" cy="27339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89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7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7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7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 ACTIVIDAD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2022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2023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2024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2025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9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Pacientes contrareferidos</a:t>
                      </a:r>
                      <a:endParaRPr sz="1400" b="0" i="0" u="none" strike="noStrike" cap="none">
                        <a:solidFill>
                          <a:srgbClr val="595959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3,031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3,147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3012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2714</a:t>
                      </a:r>
                      <a:endParaRPr sz="1400" b="0" i="0" u="none" strike="noStrike" cap="none">
                        <a:solidFill>
                          <a:srgbClr val="595959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Intervenciones del Programa integral al adulto mayor con maltrato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595959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595959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37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22</a:t>
                      </a:r>
                      <a:endParaRPr sz="1400" b="0" i="0" u="none" strike="noStrike" cap="none">
                        <a:solidFill>
                          <a:srgbClr val="595959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Implementación del programa </a:t>
                      </a:r>
                      <a:r>
                        <a:rPr lang="es-MX" sz="1400" b="1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“El que cuida también se cuida” Sesiones 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595959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595959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18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48</a:t>
                      </a:r>
                      <a:endParaRPr sz="1400" b="0" i="0" u="none" strike="noStrike" cap="none">
                        <a:solidFill>
                          <a:srgbClr val="595959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 dirty="0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Implementación del Programa </a:t>
                      </a:r>
                      <a:r>
                        <a:rPr lang="es-MX" sz="1400" b="1" i="0" u="none" strike="noStrike" cap="none" dirty="0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“Vivir en Plenitud”</a:t>
                      </a:r>
                      <a:endParaRPr dirty="0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595959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595959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 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127</a:t>
                      </a:r>
                      <a:endParaRPr sz="1400" b="0" i="0" u="none" strike="noStrike" cap="none">
                        <a:solidFill>
                          <a:srgbClr val="595959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Pacientes con Denuncia presentada a Fiscalía del Estado de Jalisco para seguimiento de su caso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rgbClr val="595959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719</a:t>
                      </a:r>
                      <a:endParaRPr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691</a:t>
                      </a:r>
                      <a:endParaRPr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589</a:t>
                      </a:r>
                      <a:endParaRPr sz="1400" b="0" i="0" u="none" strike="noStrike" cap="none">
                        <a:solidFill>
                          <a:srgbClr val="595959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 dirty="0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Participación en la campaña de Prevención de Cáncer de mama</a:t>
                      </a:r>
                      <a:endParaRPr dirty="0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 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376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318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551</a:t>
                      </a:r>
                      <a:endParaRPr sz="1400" b="0" i="0" u="none" strike="noStrike" cap="none">
                        <a:solidFill>
                          <a:srgbClr val="595959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Participación en la campaña de Prevención de Cáncer de próstata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 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61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314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165</a:t>
                      </a:r>
                      <a:endParaRPr sz="1400" b="0" i="0" u="none" strike="noStrike" cap="none">
                        <a:solidFill>
                          <a:srgbClr val="595959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Incorporación de Nuevos Grupos Voluntarios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 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9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10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21</a:t>
                      </a:r>
                      <a:endParaRPr sz="1400" b="0" i="0" u="none" strike="noStrike" cap="none">
                        <a:solidFill>
                          <a:srgbClr val="595959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0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Coordinación y colaboración en conjunto con Asociaciones civiles para la atención de casos emergentes de pacientes.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  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6</a:t>
                      </a:r>
                      <a:endParaRPr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12</a:t>
                      </a:r>
                      <a:endParaRPr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12</a:t>
                      </a:r>
                      <a:endParaRPr sz="1400" b="0" i="0" u="none" strike="noStrike" cap="none">
                        <a:solidFill>
                          <a:srgbClr val="595959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Atención y seguimiento de visitas de grupos voluntarios para realizar actividades de acompañamiento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73</a:t>
                      </a:r>
                      <a:endParaRPr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170</a:t>
                      </a:r>
                      <a:endParaRPr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271</a:t>
                      </a:r>
                      <a:endParaRPr/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dirty="0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421</a:t>
                      </a:r>
                      <a:endParaRPr sz="1400" b="0" i="0" u="none" strike="noStrike" cap="none" dirty="0">
                        <a:solidFill>
                          <a:srgbClr val="595959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8" name="Google Shape;182;p6">
            <a:extLst>
              <a:ext uri="{FF2B5EF4-FFF2-40B4-BE49-F238E27FC236}">
                <a16:creationId xmlns:a16="http://schemas.microsoft.com/office/drawing/2014/main" id="{D768D6F3-A28C-3C46-04F1-3E4179ECC7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6885647"/>
              </p:ext>
            </p:extLst>
          </p:nvPr>
        </p:nvGraphicFramePr>
        <p:xfrm>
          <a:off x="1729561" y="4344703"/>
          <a:ext cx="8732875" cy="13055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64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7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1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1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 dirty="0">
                          <a:solidFill>
                            <a:schemeClr val="lt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 ACTIVIDADES DE ENSEÑANZA Y CAPACITACION 2024</a:t>
                      </a:r>
                      <a:endParaRPr sz="1400" b="1" i="0" u="none" strike="noStrike" cap="none" dirty="0">
                        <a:solidFill>
                          <a:schemeClr val="lt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chemeClr val="lt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SESIONES 2024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chemeClr val="lt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ASISTENTES 2024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chemeClr val="lt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SESIONES 2025 </a:t>
                      </a:r>
                      <a:endParaRPr sz="1400" b="1" i="0" u="none" strike="noStrike" cap="none">
                        <a:solidFill>
                          <a:schemeClr val="lt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chemeClr val="lt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ASISTENTES 2025</a:t>
                      </a:r>
                      <a:endParaRPr sz="1400" b="1" i="0" u="none" strike="noStrike" cap="none">
                        <a:solidFill>
                          <a:schemeClr val="lt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96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 dirty="0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Programa Académico de Enseñanza para personal Operativo y Becario</a:t>
                      </a:r>
                      <a:endParaRPr dirty="0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54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1752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45</a:t>
                      </a:r>
                      <a:endParaRPr sz="1400" b="0" i="0" u="none" strike="noStrike" cap="none">
                        <a:solidFill>
                          <a:srgbClr val="595959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1305</a:t>
                      </a:r>
                      <a:endParaRPr sz="1400" b="0" i="0" u="none" strike="noStrike" cap="none">
                        <a:solidFill>
                          <a:srgbClr val="595959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 dirty="0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Sesiones</a:t>
                      </a:r>
                      <a:endParaRPr dirty="0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43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1257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44</a:t>
                      </a:r>
                      <a:endParaRPr sz="1400" b="0" i="0" u="none" strike="noStrike" cap="none">
                        <a:solidFill>
                          <a:srgbClr val="595959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1450</a:t>
                      </a:r>
                      <a:endParaRPr sz="1400" b="0" i="0" u="none" strike="noStrike" cap="none">
                        <a:solidFill>
                          <a:srgbClr val="595959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Conferencias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11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495</a:t>
                      </a:r>
                      <a:endParaRPr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</a:t>
                      </a:r>
                      <a:endParaRPr sz="1400" b="0" i="0" u="none" strike="noStrike" cap="none">
                        <a:solidFill>
                          <a:srgbClr val="595959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dirty="0">
                          <a:solidFill>
                            <a:srgbClr val="595959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175</a:t>
                      </a:r>
                      <a:endParaRPr dirty="0">
                        <a:solidFill>
                          <a:srgbClr val="595959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8517567"/>
      </p:ext>
    </p:extLst>
  </p:cSld>
  <p:clrMapOvr>
    <a:masterClrMapping/>
  </p:clrMapOvr>
  <p:transition spd="slow">
    <p:push dir="u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A9BD0-8BA2-B4CF-5A48-E5C34C2B9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EF2CDD3-0AEC-C3FD-C381-9A115EE1D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CA2D0FCB-7CE7-6968-09EE-92117B289B92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4208DF04-8DF5-3DB1-E80F-4A36079E6C95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Departamento de Trabajo Social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45062878-1D27-037D-1C27-AB0FE03C3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6F406692-7CE2-A7D9-19DB-67D1C10029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4" name="Google Shape;114;p2">
            <a:extLst>
              <a:ext uri="{FF2B5EF4-FFF2-40B4-BE49-F238E27FC236}">
                <a16:creationId xmlns:a16="http://schemas.microsoft.com/office/drawing/2014/main" id="{0318BFEF-BAF3-A18F-9E0C-2CCCBA58BEDD}"/>
              </a:ext>
            </a:extLst>
          </p:cNvPr>
          <p:cNvSpPr txBox="1"/>
          <p:nvPr/>
        </p:nvSpPr>
        <p:spPr>
          <a:xfrm>
            <a:off x="394216" y="6369255"/>
            <a:ext cx="60945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Departamento de Trabajo Social</a:t>
            </a:r>
            <a:endParaRPr dirty="0"/>
          </a:p>
        </p:txBody>
      </p:sp>
      <p:sp>
        <p:nvSpPr>
          <p:cNvPr id="6" name="Google Shape;115;p2">
            <a:extLst>
              <a:ext uri="{FF2B5EF4-FFF2-40B4-BE49-F238E27FC236}">
                <a16:creationId xmlns:a16="http://schemas.microsoft.com/office/drawing/2014/main" id="{CA6A93C3-B2FD-1836-26D3-320F814B7476}"/>
              </a:ext>
            </a:extLst>
          </p:cNvPr>
          <p:cNvSpPr txBox="1"/>
          <p:nvPr/>
        </p:nvSpPr>
        <p:spPr>
          <a:xfrm>
            <a:off x="3162291" y="6630855"/>
            <a:ext cx="6094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Información al día 25 de noviembre del 2025</a:t>
            </a:r>
            <a:endParaRPr sz="800" dirty="0"/>
          </a:p>
        </p:txBody>
      </p:sp>
      <p:pic>
        <p:nvPicPr>
          <p:cNvPr id="2" name="Google Shape;192;g3aa28cef04d_20_53">
            <a:extLst>
              <a:ext uri="{FF2B5EF4-FFF2-40B4-BE49-F238E27FC236}">
                <a16:creationId xmlns:a16="http://schemas.microsoft.com/office/drawing/2014/main" id="{786EDC9D-9E04-6287-B900-F176F9CE0750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59192" y="1347447"/>
            <a:ext cx="9873616" cy="44336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4679595"/>
      </p:ext>
    </p:extLst>
  </p:cSld>
  <p:clrMapOvr>
    <a:masterClrMapping/>
  </p:clrMapOvr>
  <p:transition spd="slow">
    <p:push dir="u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>
          <a:extLst>
            <a:ext uri="{FF2B5EF4-FFF2-40B4-BE49-F238E27FC236}">
              <a16:creationId xmlns:a16="http://schemas.microsoft.com/office/drawing/2014/main" id="{D527D427-329F-E15E-1559-89EAA942E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Google Shape;736;p38">
            <a:extLst>
              <a:ext uri="{FF2B5EF4-FFF2-40B4-BE49-F238E27FC236}">
                <a16:creationId xmlns:a16="http://schemas.microsoft.com/office/drawing/2014/main" id="{E3B775A3-2F9D-00F7-FD8A-1D77CA5D6A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676" y="380999"/>
            <a:ext cx="567847" cy="7534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7" name="Google Shape;737;p38">
            <a:extLst>
              <a:ext uri="{FF2B5EF4-FFF2-40B4-BE49-F238E27FC236}">
                <a16:creationId xmlns:a16="http://schemas.microsoft.com/office/drawing/2014/main" id="{16C98C65-6C6C-AF26-73D6-97A888272D59}"/>
              </a:ext>
            </a:extLst>
          </p:cNvPr>
          <p:cNvCxnSpPr/>
          <p:nvPr/>
        </p:nvCxnSpPr>
        <p:spPr>
          <a:xfrm>
            <a:off x="1517513" y="573932"/>
            <a:ext cx="0" cy="511916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39" name="Google Shape;739;p38">
            <a:extLst>
              <a:ext uri="{FF2B5EF4-FFF2-40B4-BE49-F238E27FC236}">
                <a16:creationId xmlns:a16="http://schemas.microsoft.com/office/drawing/2014/main" id="{4B59F6AA-7D32-F9CB-3DC7-6B6100A4181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14200" y="5698513"/>
            <a:ext cx="177800" cy="88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38">
            <a:extLst>
              <a:ext uri="{FF2B5EF4-FFF2-40B4-BE49-F238E27FC236}">
                <a16:creationId xmlns:a16="http://schemas.microsoft.com/office/drawing/2014/main" id="{B65BE466-0002-78DC-B470-E099F3AAABE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89991" y="5781063"/>
            <a:ext cx="14351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6589347-2698-707B-C223-FA12A2F4E718}"/>
              </a:ext>
            </a:extLst>
          </p:cNvPr>
          <p:cNvSpPr txBox="1"/>
          <p:nvPr/>
        </p:nvSpPr>
        <p:spPr>
          <a:xfrm>
            <a:off x="1540182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División de Servicios Paramédicos</a:t>
            </a:r>
          </a:p>
        </p:txBody>
      </p:sp>
      <p:sp>
        <p:nvSpPr>
          <p:cNvPr id="3" name="Rectángulo 12">
            <a:extLst>
              <a:ext uri="{FF2B5EF4-FFF2-40B4-BE49-F238E27FC236}">
                <a16:creationId xmlns:a16="http://schemas.microsoft.com/office/drawing/2014/main" id="{CA3FE3A2-6796-D77A-C01E-C2F1C51843C2}"/>
              </a:ext>
            </a:extLst>
          </p:cNvPr>
          <p:cNvSpPr/>
          <p:nvPr/>
        </p:nvSpPr>
        <p:spPr>
          <a:xfrm flipH="1">
            <a:off x="-2" y="2666391"/>
            <a:ext cx="7619997" cy="1229277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EADF6D-396A-201F-66C2-140B0B4EA36C}"/>
              </a:ext>
            </a:extLst>
          </p:cNvPr>
          <p:cNvSpPr txBox="1"/>
          <p:nvPr/>
        </p:nvSpPr>
        <p:spPr>
          <a:xfrm>
            <a:off x="214460" y="2736502"/>
            <a:ext cx="63903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DEPARTAMENTO ENFERMERÍA 2025</a:t>
            </a:r>
          </a:p>
        </p:txBody>
      </p:sp>
    </p:spTree>
    <p:extLst>
      <p:ext uri="{BB962C8B-B14F-4D97-AF65-F5344CB8AC3E}">
        <p14:creationId xmlns:p14="http://schemas.microsoft.com/office/powerpoint/2010/main" val="99041519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456FD-5F13-DDA3-448C-8416AF7B0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D63A989-030D-08F6-7A9D-F85C63879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2752FDC3-1AFB-B1D5-0395-E8586BCA5349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5D536849-0F88-A754-3205-5B6738468074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Departamento de Enfermería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D354590B-B909-67C3-6CA1-03898ED97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6BDE86F-82A8-74FC-75CE-38BC879C3A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4" name="Google Shape;114;p2">
            <a:extLst>
              <a:ext uri="{FF2B5EF4-FFF2-40B4-BE49-F238E27FC236}">
                <a16:creationId xmlns:a16="http://schemas.microsoft.com/office/drawing/2014/main" id="{8A5A7B17-B9BE-037C-A6CA-718AB36A2CE3}"/>
              </a:ext>
            </a:extLst>
          </p:cNvPr>
          <p:cNvSpPr txBox="1"/>
          <p:nvPr/>
        </p:nvSpPr>
        <p:spPr>
          <a:xfrm>
            <a:off x="394216" y="6369255"/>
            <a:ext cx="60945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Departamento de Enfermería</a:t>
            </a:r>
            <a:endParaRPr dirty="0"/>
          </a:p>
        </p:txBody>
      </p:sp>
      <p:sp>
        <p:nvSpPr>
          <p:cNvPr id="6" name="Google Shape;115;p2">
            <a:extLst>
              <a:ext uri="{FF2B5EF4-FFF2-40B4-BE49-F238E27FC236}">
                <a16:creationId xmlns:a16="http://schemas.microsoft.com/office/drawing/2014/main" id="{CEB1FEAA-2773-44E6-4E21-E6BB5397118E}"/>
              </a:ext>
            </a:extLst>
          </p:cNvPr>
          <p:cNvSpPr txBox="1"/>
          <p:nvPr/>
        </p:nvSpPr>
        <p:spPr>
          <a:xfrm>
            <a:off x="3162291" y="6630855"/>
            <a:ext cx="6094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Información al día 25 de noviembre del 2025</a:t>
            </a:r>
            <a:endParaRPr sz="800" dirty="0"/>
          </a:p>
        </p:txBody>
      </p:sp>
      <p:pic>
        <p:nvPicPr>
          <p:cNvPr id="3" name="Google Shape;198;g3aa28cef04d_9_0">
            <a:extLst>
              <a:ext uri="{FF2B5EF4-FFF2-40B4-BE49-F238E27FC236}">
                <a16:creationId xmlns:a16="http://schemas.microsoft.com/office/drawing/2014/main" id="{0B110E28-3310-587E-E332-B9EB0BC3BA31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rcRect l="6276" t="25697" r="4979" b="23936"/>
          <a:stretch/>
        </p:blipFill>
        <p:spPr>
          <a:xfrm>
            <a:off x="757676" y="1811867"/>
            <a:ext cx="10714656" cy="34205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18681"/>
      </p:ext>
    </p:extLst>
  </p:cSld>
  <p:clrMapOvr>
    <a:masterClrMapping/>
  </p:clrMapOvr>
  <p:transition spd="slow">
    <p:push dir="u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643E8-59F7-E3AB-261F-8FA928F0E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DD990B4-FC7E-8F69-8055-4124597315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1A28441-D316-43AD-9C10-88D3DCEAAD92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A1A9B74D-2E29-50D8-9AB1-480ED0D97964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Departamento de Enfermería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1D803AD-1360-4EDF-4F20-49F5C1F68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2ABE178-D0F9-90F2-7696-BC567D598F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4" name="Google Shape;114;p2">
            <a:extLst>
              <a:ext uri="{FF2B5EF4-FFF2-40B4-BE49-F238E27FC236}">
                <a16:creationId xmlns:a16="http://schemas.microsoft.com/office/drawing/2014/main" id="{FB240553-7367-BF26-D7D3-2AFF067D338E}"/>
              </a:ext>
            </a:extLst>
          </p:cNvPr>
          <p:cNvSpPr txBox="1"/>
          <p:nvPr/>
        </p:nvSpPr>
        <p:spPr>
          <a:xfrm>
            <a:off x="394216" y="6369255"/>
            <a:ext cx="60945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Departamento de Enfermería</a:t>
            </a:r>
            <a:endParaRPr dirty="0"/>
          </a:p>
        </p:txBody>
      </p:sp>
      <p:sp>
        <p:nvSpPr>
          <p:cNvPr id="6" name="Google Shape;115;p2">
            <a:extLst>
              <a:ext uri="{FF2B5EF4-FFF2-40B4-BE49-F238E27FC236}">
                <a16:creationId xmlns:a16="http://schemas.microsoft.com/office/drawing/2014/main" id="{D9761DF3-F491-D42D-2F15-F34543C22A46}"/>
              </a:ext>
            </a:extLst>
          </p:cNvPr>
          <p:cNvSpPr txBox="1"/>
          <p:nvPr/>
        </p:nvSpPr>
        <p:spPr>
          <a:xfrm>
            <a:off x="3162291" y="6630855"/>
            <a:ext cx="6094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Información al día 25 de noviembre del 2025</a:t>
            </a:r>
            <a:endParaRPr sz="800" dirty="0"/>
          </a:p>
        </p:txBody>
      </p:sp>
      <p:pic>
        <p:nvPicPr>
          <p:cNvPr id="2" name="Google Shape;206;g3aa28cef04d_9_5">
            <a:extLst>
              <a:ext uri="{FF2B5EF4-FFF2-40B4-BE49-F238E27FC236}">
                <a16:creationId xmlns:a16="http://schemas.microsoft.com/office/drawing/2014/main" id="{6523A646-B9C8-CB73-8B1A-76F7A34DE212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rcRect l="4618" t="26696" r="17014" b="3490"/>
          <a:stretch/>
        </p:blipFill>
        <p:spPr>
          <a:xfrm>
            <a:off x="1318638" y="1327150"/>
            <a:ext cx="9554724" cy="44539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9233803"/>
      </p:ext>
    </p:extLst>
  </p:cSld>
  <p:clrMapOvr>
    <a:masterClrMapping/>
  </p:clrMapOvr>
  <p:transition spd="slow">
    <p:push dir="u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C0036-6C0D-373E-4213-640CC2212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9C276B9-AA51-C9CD-4AB5-E725717DE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348D1CCA-AD1E-DD12-229F-209B70F0D2A5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D68BCF50-9434-DF43-5CFC-B09C2B741FAE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Departamento de Enfermería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3840612-E427-3870-2F42-72EC21BFB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45A39870-DB38-3042-C554-63679A5648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4" name="Google Shape;114;p2">
            <a:extLst>
              <a:ext uri="{FF2B5EF4-FFF2-40B4-BE49-F238E27FC236}">
                <a16:creationId xmlns:a16="http://schemas.microsoft.com/office/drawing/2014/main" id="{CA97FAB7-519F-FAE1-BAD8-52004A896A5F}"/>
              </a:ext>
            </a:extLst>
          </p:cNvPr>
          <p:cNvSpPr txBox="1"/>
          <p:nvPr/>
        </p:nvSpPr>
        <p:spPr>
          <a:xfrm>
            <a:off x="394216" y="6369255"/>
            <a:ext cx="60945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Departamento de Enfermería</a:t>
            </a:r>
            <a:endParaRPr dirty="0"/>
          </a:p>
        </p:txBody>
      </p:sp>
      <p:sp>
        <p:nvSpPr>
          <p:cNvPr id="6" name="Google Shape;115;p2">
            <a:extLst>
              <a:ext uri="{FF2B5EF4-FFF2-40B4-BE49-F238E27FC236}">
                <a16:creationId xmlns:a16="http://schemas.microsoft.com/office/drawing/2014/main" id="{D13DAD2E-63F8-51EE-2DFE-37D2A856A751}"/>
              </a:ext>
            </a:extLst>
          </p:cNvPr>
          <p:cNvSpPr txBox="1"/>
          <p:nvPr/>
        </p:nvSpPr>
        <p:spPr>
          <a:xfrm>
            <a:off x="3162291" y="6630855"/>
            <a:ext cx="6094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Información al día 25 de noviembre del 2025</a:t>
            </a:r>
            <a:endParaRPr sz="800" dirty="0"/>
          </a:p>
        </p:txBody>
      </p:sp>
      <p:pic>
        <p:nvPicPr>
          <p:cNvPr id="2" name="Google Shape;214;g3aa28cef04d_9_10">
            <a:extLst>
              <a:ext uri="{FF2B5EF4-FFF2-40B4-BE49-F238E27FC236}">
                <a16:creationId xmlns:a16="http://schemas.microsoft.com/office/drawing/2014/main" id="{ADA37385-00FA-5DEF-3858-55F129254595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rcRect l="4723" t="28066" r="4650" b="17073"/>
          <a:stretch/>
        </p:blipFill>
        <p:spPr>
          <a:xfrm>
            <a:off x="575740" y="1566110"/>
            <a:ext cx="11049351" cy="37257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0502813"/>
      </p:ext>
    </p:extLst>
  </p:cSld>
  <p:clrMapOvr>
    <a:masterClrMapping/>
  </p:clrMapOvr>
  <p:transition spd="slow">
    <p:push dir="u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>
          <a:extLst>
            <a:ext uri="{FF2B5EF4-FFF2-40B4-BE49-F238E27FC236}">
              <a16:creationId xmlns:a16="http://schemas.microsoft.com/office/drawing/2014/main" id="{B5895274-C4E5-FA54-649C-10D5A2EDF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Google Shape;736;p38">
            <a:extLst>
              <a:ext uri="{FF2B5EF4-FFF2-40B4-BE49-F238E27FC236}">
                <a16:creationId xmlns:a16="http://schemas.microsoft.com/office/drawing/2014/main" id="{776DEA5D-A8F5-827D-125A-CF148CE037C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676" y="380999"/>
            <a:ext cx="567847" cy="7534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7" name="Google Shape;737;p38">
            <a:extLst>
              <a:ext uri="{FF2B5EF4-FFF2-40B4-BE49-F238E27FC236}">
                <a16:creationId xmlns:a16="http://schemas.microsoft.com/office/drawing/2014/main" id="{9BCAFF64-CFB4-81AE-9D0E-32A6CFB628CB}"/>
              </a:ext>
            </a:extLst>
          </p:cNvPr>
          <p:cNvCxnSpPr/>
          <p:nvPr/>
        </p:nvCxnSpPr>
        <p:spPr>
          <a:xfrm>
            <a:off x="1517513" y="573932"/>
            <a:ext cx="0" cy="511916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39" name="Google Shape;739;p38">
            <a:extLst>
              <a:ext uri="{FF2B5EF4-FFF2-40B4-BE49-F238E27FC236}">
                <a16:creationId xmlns:a16="http://schemas.microsoft.com/office/drawing/2014/main" id="{2055D751-9860-5583-EA41-30CCA939202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14200" y="5698513"/>
            <a:ext cx="177800" cy="88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38">
            <a:extLst>
              <a:ext uri="{FF2B5EF4-FFF2-40B4-BE49-F238E27FC236}">
                <a16:creationId xmlns:a16="http://schemas.microsoft.com/office/drawing/2014/main" id="{C798F075-A766-AB8F-339D-51B108B4B68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89991" y="5781063"/>
            <a:ext cx="14351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4369772-70A4-A7EA-666F-2CC9E1FFB6DA}"/>
              </a:ext>
            </a:extLst>
          </p:cNvPr>
          <p:cNvSpPr txBox="1"/>
          <p:nvPr/>
        </p:nvSpPr>
        <p:spPr>
          <a:xfrm>
            <a:off x="1540182" y="558818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Departamento de Farmacia</a:t>
            </a:r>
          </a:p>
        </p:txBody>
      </p:sp>
      <p:sp>
        <p:nvSpPr>
          <p:cNvPr id="3" name="Rectángulo 12">
            <a:extLst>
              <a:ext uri="{FF2B5EF4-FFF2-40B4-BE49-F238E27FC236}">
                <a16:creationId xmlns:a16="http://schemas.microsoft.com/office/drawing/2014/main" id="{73396B49-19E2-29E2-6443-9ABCD5BFB1A5}"/>
              </a:ext>
            </a:extLst>
          </p:cNvPr>
          <p:cNvSpPr/>
          <p:nvPr/>
        </p:nvSpPr>
        <p:spPr>
          <a:xfrm flipH="1">
            <a:off x="-2" y="2666391"/>
            <a:ext cx="7619997" cy="1229277"/>
          </a:xfrm>
          <a:custGeom>
            <a:avLst/>
            <a:gdLst>
              <a:gd name="connsiteX0" fmla="*/ 0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0 w 5369668"/>
              <a:gd name="connsiteY4" fmla="*/ 0 h 555096"/>
              <a:gd name="connsiteX0" fmla="*/ 301557 w 5369668"/>
              <a:gd name="connsiteY0" fmla="*/ 0 h 555096"/>
              <a:gd name="connsiteX1" fmla="*/ 5369668 w 5369668"/>
              <a:gd name="connsiteY1" fmla="*/ 0 h 555096"/>
              <a:gd name="connsiteX2" fmla="*/ 5369668 w 5369668"/>
              <a:gd name="connsiteY2" fmla="*/ 555096 h 555096"/>
              <a:gd name="connsiteX3" fmla="*/ 0 w 5369668"/>
              <a:gd name="connsiteY3" fmla="*/ 555096 h 555096"/>
              <a:gd name="connsiteX4" fmla="*/ 301557 w 5369668"/>
              <a:gd name="connsiteY4" fmla="*/ 0 h 55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9668" h="555096">
                <a:moveTo>
                  <a:pt x="301557" y="0"/>
                </a:moveTo>
                <a:lnTo>
                  <a:pt x="5369668" y="0"/>
                </a:lnTo>
                <a:lnTo>
                  <a:pt x="5369668" y="555096"/>
                </a:lnTo>
                <a:lnTo>
                  <a:pt x="0" y="555096"/>
                </a:lnTo>
                <a:lnTo>
                  <a:pt x="301557" y="0"/>
                </a:lnTo>
                <a:close/>
              </a:path>
            </a:pathLst>
          </a:custGeom>
          <a:solidFill>
            <a:srgbClr val="2E9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7163D8F-7E09-6781-44DD-026B660A64E5}"/>
              </a:ext>
            </a:extLst>
          </p:cNvPr>
          <p:cNvSpPr txBox="1"/>
          <p:nvPr/>
        </p:nvSpPr>
        <p:spPr>
          <a:xfrm>
            <a:off x="214460" y="2736502"/>
            <a:ext cx="63903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DEPARTAMENTO FARMACIA 2025</a:t>
            </a:r>
          </a:p>
        </p:txBody>
      </p:sp>
    </p:spTree>
    <p:extLst>
      <p:ext uri="{BB962C8B-B14F-4D97-AF65-F5344CB8AC3E}">
        <p14:creationId xmlns:p14="http://schemas.microsoft.com/office/powerpoint/2010/main" val="63531787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FE1FC-F003-79E4-45AB-B922D6445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D44B8DE-7DD2-CF42-BC46-B6D3E07E3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B6AC9712-D15E-7864-A314-317400DAA181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10C1535E-10E3-72BF-1AF7-3E7F54209495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Departamento de Farmacia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6721EFE-F5D5-8C30-8B6F-4BC1CD8E9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4F8533EF-BE6C-624A-7A12-65824C8E2D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4" name="Google Shape;114;p2">
            <a:extLst>
              <a:ext uri="{FF2B5EF4-FFF2-40B4-BE49-F238E27FC236}">
                <a16:creationId xmlns:a16="http://schemas.microsoft.com/office/drawing/2014/main" id="{D2348904-74BF-61FF-EF5D-9F060E80C3E9}"/>
              </a:ext>
            </a:extLst>
          </p:cNvPr>
          <p:cNvSpPr txBox="1"/>
          <p:nvPr/>
        </p:nvSpPr>
        <p:spPr>
          <a:xfrm>
            <a:off x="394216" y="6369255"/>
            <a:ext cx="60945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Departamento de Farmacia</a:t>
            </a:r>
            <a:endParaRPr dirty="0"/>
          </a:p>
        </p:txBody>
      </p:sp>
      <p:sp>
        <p:nvSpPr>
          <p:cNvPr id="6" name="Google Shape;115;p2">
            <a:extLst>
              <a:ext uri="{FF2B5EF4-FFF2-40B4-BE49-F238E27FC236}">
                <a16:creationId xmlns:a16="http://schemas.microsoft.com/office/drawing/2014/main" id="{F7F7C2F6-261A-441B-6BA9-C1F00F78D453}"/>
              </a:ext>
            </a:extLst>
          </p:cNvPr>
          <p:cNvSpPr txBox="1"/>
          <p:nvPr/>
        </p:nvSpPr>
        <p:spPr>
          <a:xfrm>
            <a:off x="3162291" y="6630855"/>
            <a:ext cx="6094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Información al día 25 de noviembre del 2025</a:t>
            </a:r>
            <a:endParaRPr sz="800" dirty="0"/>
          </a:p>
        </p:txBody>
      </p:sp>
      <p:graphicFrame>
        <p:nvGraphicFramePr>
          <p:cNvPr id="3" name="Google Shape;224;p8">
            <a:extLst>
              <a:ext uri="{FF2B5EF4-FFF2-40B4-BE49-F238E27FC236}">
                <a16:creationId xmlns:a16="http://schemas.microsoft.com/office/drawing/2014/main" id="{72476A8B-9B54-B349-AB97-63B2EDEE41A3}"/>
              </a:ext>
            </a:extLst>
          </p:cNvPr>
          <p:cNvGraphicFramePr/>
          <p:nvPr/>
        </p:nvGraphicFramePr>
        <p:xfrm>
          <a:off x="922624" y="4199036"/>
          <a:ext cx="5001650" cy="996430"/>
        </p:xfrm>
        <a:graphic>
          <a:graphicData uri="http://schemas.openxmlformats.org/drawingml/2006/table">
            <a:tbl>
              <a:tblPr firstRow="1" lastRow="1">
                <a:noFill/>
              </a:tblPr>
              <a:tblGrid>
                <a:gridCol w="1679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1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97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Total de Claves</a:t>
                      </a: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SAFE</a:t>
                      </a: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Claves recibidas</a:t>
                      </a: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6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656</a:t>
                      </a: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6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74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730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6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$103,174,172.5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6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$26,622,427.54</a:t>
                      </a:r>
                      <a:endParaRPr/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 $129,796,600.04             </a:t>
                      </a: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Google Shape;225;p8">
            <a:extLst>
              <a:ext uri="{FF2B5EF4-FFF2-40B4-BE49-F238E27FC236}">
                <a16:creationId xmlns:a16="http://schemas.microsoft.com/office/drawing/2014/main" id="{59A6A3C7-924A-A99B-25F2-EA1CFA413587}"/>
              </a:ext>
            </a:extLst>
          </p:cNvPr>
          <p:cNvGraphicFramePr/>
          <p:nvPr/>
        </p:nvGraphicFramePr>
        <p:xfrm>
          <a:off x="922624" y="1878676"/>
          <a:ext cx="4553925" cy="187289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6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1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2000"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RENGLONES MEDICAMENTOS 2024</a:t>
                      </a:r>
                      <a:endParaRPr/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SOLICITADOS</a:t>
                      </a:r>
                      <a:endParaRPr/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LICITADOS</a:t>
                      </a:r>
                      <a:endParaRPr/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SURTIDOS</a:t>
                      </a:r>
                      <a:endParaRPr/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 SURTIDO</a:t>
                      </a:r>
                      <a:endParaRPr/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1,202</a:t>
                      </a:r>
                      <a:endParaRPr/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787</a:t>
                      </a:r>
                      <a:endParaRPr/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656</a:t>
                      </a:r>
                      <a:endParaRPr/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54.58%</a:t>
                      </a:r>
                      <a:endParaRPr/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00"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VOLUMEN MEDICAMENTOS</a:t>
                      </a:r>
                      <a:endParaRPr dirty="0"/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SOLICITADO</a:t>
                      </a:r>
                      <a:endParaRPr/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LICITADO</a:t>
                      </a:r>
                      <a:endParaRPr/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SURTIDO</a:t>
                      </a:r>
                      <a:endParaRPr/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 SURTIDO</a:t>
                      </a:r>
                      <a:endParaRPr/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2,848,833  </a:t>
                      </a:r>
                      <a:endParaRPr/>
                    </a:p>
                  </a:txBody>
                  <a:tcPr marL="5725" marR="5725" marT="57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1,547,959.6 </a:t>
                      </a:r>
                      <a:endParaRPr/>
                    </a:p>
                  </a:txBody>
                  <a:tcPr marL="5725" marR="5725" marT="57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1,209,603.6</a:t>
                      </a:r>
                      <a:endParaRPr/>
                    </a:p>
                  </a:txBody>
                  <a:tcPr marL="5725" marR="5725" marT="57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42.46% </a:t>
                      </a:r>
                      <a:endParaRPr dirty="0"/>
                    </a:p>
                  </a:txBody>
                  <a:tcPr marL="5725" marR="5725" marT="57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0" name="Google Shape;226;p8">
            <a:extLst>
              <a:ext uri="{FF2B5EF4-FFF2-40B4-BE49-F238E27FC236}">
                <a16:creationId xmlns:a16="http://schemas.microsoft.com/office/drawing/2014/main" id="{9BBD38DC-A82A-0D6B-B3C2-8C77A2AE2336}"/>
              </a:ext>
            </a:extLst>
          </p:cNvPr>
          <p:cNvGraphicFramePr/>
          <p:nvPr/>
        </p:nvGraphicFramePr>
        <p:xfrm>
          <a:off x="6253807" y="1917000"/>
          <a:ext cx="4666475" cy="169244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18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2000">
                <a:tc gridSpan="4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s-MX" b="1">
                          <a:solidFill>
                            <a:schemeClr val="lt1"/>
                          </a:solidFill>
                        </a:rPr>
                        <a:t>RENGLONES MEDICAMENTOS 2025</a:t>
                      </a:r>
                      <a:endParaRPr/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SOLICITADOS</a:t>
                      </a:r>
                      <a:endParaRPr/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LICITADOS</a:t>
                      </a:r>
                      <a:endParaRPr/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SURTIDOS</a:t>
                      </a:r>
                      <a:endParaRPr/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 SURTIDO</a:t>
                      </a:r>
                      <a:endParaRPr/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/>
                        <a:t>699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/>
                        <a:t>788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/>
                        <a:t>685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/>
                        <a:t>98%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00"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VOLUMEN MEDICAMENTOS</a:t>
                      </a:r>
                      <a:endParaRPr/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SOLICITADO</a:t>
                      </a:r>
                      <a:endParaRPr/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LICITADO</a:t>
                      </a:r>
                      <a:endParaRPr/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SURTIDO</a:t>
                      </a:r>
                      <a:endParaRPr/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 SURTIDO</a:t>
                      </a:r>
                      <a:endParaRPr/>
                    </a:p>
                  </a:txBody>
                  <a:tcPr marL="5725" marR="5725" marT="57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/>
                        <a:t>1,906,395.70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/>
                        <a:t>2,2342128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/>
                        <a:t>1,645,063.40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/>
                        <a:t>86%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725" marR="5725" marT="57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1" name="Google Shape;227;p8">
            <a:extLst>
              <a:ext uri="{FF2B5EF4-FFF2-40B4-BE49-F238E27FC236}">
                <a16:creationId xmlns:a16="http://schemas.microsoft.com/office/drawing/2014/main" id="{4696700B-467E-A4A0-4E2D-407ACA58084C}"/>
              </a:ext>
            </a:extLst>
          </p:cNvPr>
          <p:cNvGraphicFramePr/>
          <p:nvPr/>
        </p:nvGraphicFramePr>
        <p:xfrm>
          <a:off x="6366357" y="4197928"/>
          <a:ext cx="5001650" cy="996430"/>
        </p:xfrm>
        <a:graphic>
          <a:graphicData uri="http://schemas.openxmlformats.org/drawingml/2006/table">
            <a:tbl>
              <a:tblPr firstRow="1" lastRow="1">
                <a:noFill/>
              </a:tblPr>
              <a:tblGrid>
                <a:gridCol w="1679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1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97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Total de Claves</a:t>
                      </a: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SAFE</a:t>
                      </a: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6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Claves recibidas</a:t>
                      </a: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60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685</a:t>
                      </a: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6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6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$127,302,344.95</a:t>
                      </a:r>
                      <a:endParaRPr sz="16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$127,302,304.95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4072219"/>
      </p:ext>
    </p:extLst>
  </p:cSld>
  <p:clrMapOvr>
    <a:masterClrMapping/>
  </p:clrMapOvr>
  <p:transition spd="slow">
    <p:push dir="u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6D262-AA19-CEC7-7436-CF6939D35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5799CFA-90C2-1618-0324-DA7F2FAF2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DDE47F4-1B5E-0EA5-349D-D2CBE7C2E035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5EE364E2-3EBC-6C52-8D15-2E42B1B31058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Departamento de Farmacia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B2C95E5-EE9B-A458-BBAB-5F0BF2120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079071BC-E786-BA82-A146-954562FDA1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4" name="Google Shape;114;p2">
            <a:extLst>
              <a:ext uri="{FF2B5EF4-FFF2-40B4-BE49-F238E27FC236}">
                <a16:creationId xmlns:a16="http://schemas.microsoft.com/office/drawing/2014/main" id="{AD51D965-C85B-1ACB-6B37-5347B6FD6742}"/>
              </a:ext>
            </a:extLst>
          </p:cNvPr>
          <p:cNvSpPr txBox="1"/>
          <p:nvPr/>
        </p:nvSpPr>
        <p:spPr>
          <a:xfrm>
            <a:off x="394216" y="6369255"/>
            <a:ext cx="60945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Departamento de Farmacia</a:t>
            </a:r>
            <a:endParaRPr dirty="0"/>
          </a:p>
        </p:txBody>
      </p:sp>
      <p:sp>
        <p:nvSpPr>
          <p:cNvPr id="6" name="Google Shape;115;p2">
            <a:extLst>
              <a:ext uri="{FF2B5EF4-FFF2-40B4-BE49-F238E27FC236}">
                <a16:creationId xmlns:a16="http://schemas.microsoft.com/office/drawing/2014/main" id="{158672DF-DA3B-D6B6-6C9A-5CE588F5CF89}"/>
              </a:ext>
            </a:extLst>
          </p:cNvPr>
          <p:cNvSpPr txBox="1"/>
          <p:nvPr/>
        </p:nvSpPr>
        <p:spPr>
          <a:xfrm>
            <a:off x="3162291" y="6630855"/>
            <a:ext cx="6094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Información al día 25 de noviembre del 2025</a:t>
            </a:r>
            <a:endParaRPr sz="800" dirty="0"/>
          </a:p>
        </p:txBody>
      </p:sp>
      <p:pic>
        <p:nvPicPr>
          <p:cNvPr id="2" name="Google Shape;236;g3aa28cef04d_20_63">
            <a:extLst>
              <a:ext uri="{FF2B5EF4-FFF2-40B4-BE49-F238E27FC236}">
                <a16:creationId xmlns:a16="http://schemas.microsoft.com/office/drawing/2014/main" id="{8FDA61F4-A0CC-80C7-F317-366745020C6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13150" y="1451589"/>
            <a:ext cx="6877050" cy="4133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8838355"/>
      </p:ext>
    </p:extLst>
  </p:cSld>
  <p:clrMapOvr>
    <a:masterClrMapping/>
  </p:clrMapOvr>
  <p:transition spd="slow">
    <p:push dir="u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B2429-62D2-C567-0B17-E357C9E53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4E2ADDD-2885-C9BD-1228-4F4CF8762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28AADC94-573B-F0C8-49BB-732E3782AB4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93829FBB-566F-5554-AADA-433E338C8D21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Departamento de Informática Médica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355F99E-C9AC-875E-2F08-76AD1C0D4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D72357A-144F-6F26-682A-D6534DE27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4" name="Google Shape;114;p2">
            <a:extLst>
              <a:ext uri="{FF2B5EF4-FFF2-40B4-BE49-F238E27FC236}">
                <a16:creationId xmlns:a16="http://schemas.microsoft.com/office/drawing/2014/main" id="{C18D6075-E549-ABBD-803F-8BFAB1EC8045}"/>
              </a:ext>
            </a:extLst>
          </p:cNvPr>
          <p:cNvSpPr txBox="1"/>
          <p:nvPr/>
        </p:nvSpPr>
        <p:spPr>
          <a:xfrm>
            <a:off x="394216" y="6369255"/>
            <a:ext cx="60945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Departamento de Informática Médica</a:t>
            </a:r>
            <a:endParaRPr dirty="0"/>
          </a:p>
        </p:txBody>
      </p:sp>
      <p:sp>
        <p:nvSpPr>
          <p:cNvPr id="6" name="Google Shape;115;p2">
            <a:extLst>
              <a:ext uri="{FF2B5EF4-FFF2-40B4-BE49-F238E27FC236}">
                <a16:creationId xmlns:a16="http://schemas.microsoft.com/office/drawing/2014/main" id="{6F2E3E23-B653-358D-8953-A996F307AE7D}"/>
              </a:ext>
            </a:extLst>
          </p:cNvPr>
          <p:cNvSpPr txBox="1"/>
          <p:nvPr/>
        </p:nvSpPr>
        <p:spPr>
          <a:xfrm>
            <a:off x="3162291" y="6630855"/>
            <a:ext cx="6094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Información al día 25 de noviembre del 2025</a:t>
            </a:r>
            <a:endParaRPr sz="800" dirty="0"/>
          </a:p>
        </p:txBody>
      </p:sp>
      <p:graphicFrame>
        <p:nvGraphicFramePr>
          <p:cNvPr id="2" name="Google Shape;243;g3aa28cef04d_0_5">
            <a:extLst>
              <a:ext uri="{FF2B5EF4-FFF2-40B4-BE49-F238E27FC236}">
                <a16:creationId xmlns:a16="http://schemas.microsoft.com/office/drawing/2014/main" id="{D05910C3-8135-C0B7-044E-6C95DCC41911}"/>
              </a:ext>
            </a:extLst>
          </p:cNvPr>
          <p:cNvGraphicFramePr/>
          <p:nvPr/>
        </p:nvGraphicFramePr>
        <p:xfrm>
          <a:off x="2482350" y="1866900"/>
          <a:ext cx="7177450" cy="37924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60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1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400">
                <a:tc gridSpan="3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b="1" dirty="0">
                          <a:solidFill>
                            <a:srgbClr val="FFFFFF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PRODUCTIVIDAD INFORMÁTICA MÉDICA JIM</a:t>
                      </a:r>
                      <a:endParaRPr b="1" dirty="0">
                        <a:solidFill>
                          <a:srgbClr val="FFFFFF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24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4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ACTIVIDAD</a:t>
                      </a:r>
                      <a:endParaRPr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ctr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2024</a:t>
                      </a:r>
                      <a:endParaRPr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ctr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2025</a:t>
                      </a:r>
                      <a:endParaRPr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ctr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EXPEDIENTES ENTREGADOS</a:t>
                      </a:r>
                      <a:endParaRPr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28,832</a:t>
                      </a:r>
                      <a:endParaRPr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  26,923</a:t>
                      </a:r>
                      <a:endParaRPr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PACIENTES CAPTURADOS</a:t>
                      </a:r>
                      <a:endParaRPr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83,879</a:t>
                      </a:r>
                      <a:endParaRPr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87,745</a:t>
                      </a:r>
                      <a:endParaRPr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CIRUGÍAS CAPTURADAS</a:t>
                      </a:r>
                      <a:endParaRPr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15,246</a:t>
                      </a:r>
                      <a:endParaRPr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27,584</a:t>
                      </a:r>
                      <a:endParaRPr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dirty="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PROCEDIMIENTOS CAPTURADOS</a:t>
                      </a:r>
                      <a:endParaRPr dirty="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9146</a:t>
                      </a:r>
                      <a:endParaRPr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8499</a:t>
                      </a:r>
                      <a:endParaRPr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NACIMIENTOS CAPTURADOS</a:t>
                      </a:r>
                      <a:endParaRPr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5,039</a:t>
                      </a:r>
                      <a:endParaRPr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4,376</a:t>
                      </a:r>
                      <a:endParaRPr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DEFUNCIONES CAPTURADAS</a:t>
                      </a:r>
                      <a:endParaRPr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733</a:t>
                      </a:r>
                      <a:endParaRPr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885</a:t>
                      </a:r>
                      <a:endParaRPr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MUERTES FETALES CAPTURADAS</a:t>
                      </a:r>
                      <a:endParaRPr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88</a:t>
                      </a:r>
                      <a:endParaRPr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116</a:t>
                      </a:r>
                      <a:endParaRPr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URGENCIAS CAPTADAS</a:t>
                      </a:r>
                      <a:endParaRPr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46,456</a:t>
                      </a:r>
                      <a:endParaRPr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dirty="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47,286</a:t>
                      </a:r>
                      <a:endParaRPr dirty="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525" marR="9525" marT="9525" marB="91425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7780522"/>
      </p:ext>
    </p:extLst>
  </p:cSld>
  <p:clrMapOvr>
    <a:masterClrMapping/>
  </p:clrMapOvr>
  <p:transition spd="slow">
    <p:push dir="u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10CD2-73A8-0302-22CF-E172F2A82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4824083-E41A-A0D1-1375-C311B205E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C4055E7B-1BD5-1868-8151-C48ABE28BABF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A9090CFA-E986-F70C-8CE9-B98033AD55D7}"/>
              </a:ext>
            </a:extLst>
          </p:cNvPr>
          <p:cNvSpPr txBox="1"/>
          <p:nvPr/>
        </p:nvSpPr>
        <p:spPr>
          <a:xfrm>
            <a:off x="1517513" y="552491"/>
            <a:ext cx="567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Departamento de Informática Médica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F1C714D-6990-6E4B-D9D0-30E172EA34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4EE8355B-669E-AA2B-042C-E6B1F2E05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sp>
        <p:nvSpPr>
          <p:cNvPr id="4" name="Google Shape;114;p2">
            <a:extLst>
              <a:ext uri="{FF2B5EF4-FFF2-40B4-BE49-F238E27FC236}">
                <a16:creationId xmlns:a16="http://schemas.microsoft.com/office/drawing/2014/main" id="{D3B96A1B-A9DE-DA66-E191-65BC6EB60DBF}"/>
              </a:ext>
            </a:extLst>
          </p:cNvPr>
          <p:cNvSpPr txBox="1"/>
          <p:nvPr/>
        </p:nvSpPr>
        <p:spPr>
          <a:xfrm>
            <a:off x="394216" y="6369255"/>
            <a:ext cx="60945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Departamento de Informática Médica</a:t>
            </a:r>
            <a:endParaRPr dirty="0"/>
          </a:p>
        </p:txBody>
      </p:sp>
      <p:sp>
        <p:nvSpPr>
          <p:cNvPr id="6" name="Google Shape;115;p2">
            <a:extLst>
              <a:ext uri="{FF2B5EF4-FFF2-40B4-BE49-F238E27FC236}">
                <a16:creationId xmlns:a16="http://schemas.microsoft.com/office/drawing/2014/main" id="{00AE5344-EC99-D979-EA1A-BA156A30BE5C}"/>
              </a:ext>
            </a:extLst>
          </p:cNvPr>
          <p:cNvSpPr txBox="1"/>
          <p:nvPr/>
        </p:nvSpPr>
        <p:spPr>
          <a:xfrm>
            <a:off x="3162291" y="6630855"/>
            <a:ext cx="6094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Información al día 25 de noviembre del 2025</a:t>
            </a:r>
            <a:endParaRPr sz="800" dirty="0"/>
          </a:p>
        </p:txBody>
      </p:sp>
      <p:pic>
        <p:nvPicPr>
          <p:cNvPr id="2" name="Google Shape;253;g3aa28cef04d_20_75">
            <a:extLst>
              <a:ext uri="{FF2B5EF4-FFF2-40B4-BE49-F238E27FC236}">
                <a16:creationId xmlns:a16="http://schemas.microsoft.com/office/drawing/2014/main" id="{6B78BA65-9E16-D3D9-4776-98EE3FCDEA3B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1651" y="1408347"/>
            <a:ext cx="9805682" cy="42965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7566364"/>
      </p:ext>
    </p:extLst>
  </p:cSld>
  <p:clrMapOvr>
    <a:masterClrMapping/>
  </p:clrMapOvr>
  <p:transition spd="slow">
    <p:push dir="u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64F17-A758-3943-AA32-36E5E4F45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76" y="380999"/>
            <a:ext cx="567847" cy="753489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70CD3CE-9C49-0845-93FB-DE13E3035954}"/>
              </a:ext>
            </a:extLst>
          </p:cNvPr>
          <p:cNvCxnSpPr>
            <a:cxnSpLocks/>
          </p:cNvCxnSpPr>
          <p:nvPr/>
        </p:nvCxnSpPr>
        <p:spPr>
          <a:xfrm>
            <a:off x="1517513" y="573932"/>
            <a:ext cx="0" cy="51191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86F24AB-960F-8143-8141-F6CB4C915CCA}"/>
              </a:ext>
            </a:extLst>
          </p:cNvPr>
          <p:cNvSpPr txBox="1"/>
          <p:nvPr/>
        </p:nvSpPr>
        <p:spPr>
          <a:xfrm>
            <a:off x="1540184" y="558818"/>
            <a:ext cx="56756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ajan Pro" panose="02020502050506020301" pitchFamily="18" charset="0"/>
                <a:ea typeface="+mn-ea"/>
                <a:cs typeface="Arial"/>
                <a:sym typeface="Arial"/>
              </a:rPr>
              <a:t>Nuevo Hospital Civil de Guadalajara Dr. Juan I. Menchaca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2C7363-425A-8241-A822-89214DED9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200" y="5698513"/>
            <a:ext cx="177800" cy="889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B064235-1693-AC43-8CAC-7ABFF2E41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9991" y="5781063"/>
            <a:ext cx="1435100" cy="723900"/>
          </a:xfrm>
          <a:prstGeom prst="rect">
            <a:avLst/>
          </a:prstGeom>
        </p:spPr>
      </p:pic>
      <p:grpSp>
        <p:nvGrpSpPr>
          <p:cNvPr id="8" name="object 6"/>
          <p:cNvGrpSpPr/>
          <p:nvPr/>
        </p:nvGrpSpPr>
        <p:grpSpPr>
          <a:xfrm>
            <a:off x="254508" y="158518"/>
            <a:ext cx="11938000" cy="6699884"/>
            <a:chOff x="254508" y="158518"/>
            <a:chExt cx="11938000" cy="6699884"/>
          </a:xfrm>
        </p:grpSpPr>
        <p:pic>
          <p:nvPicPr>
            <p:cNvPr id="10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4508" y="158518"/>
              <a:ext cx="11937492" cy="6699478"/>
            </a:xfrm>
            <a:prstGeom prst="rect">
              <a:avLst/>
            </a:prstGeom>
          </p:spPr>
        </p:pic>
        <p:pic>
          <p:nvPicPr>
            <p:cNvPr id="11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9580" y="353568"/>
              <a:ext cx="11434572" cy="62057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0316363"/>
      </p:ext>
    </p:extLst>
  </p:cSld>
  <p:clrMapOvr>
    <a:masterClrMapping/>
  </p:clrMapOvr>
  <p:transition spd="slow">
    <p:push dir="u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0"/>
            <a:ext cx="12192000" cy="7186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2" y="3593272"/>
            <a:ext cx="8166949" cy="176695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 txBox="1"/>
          <p:nvPr/>
        </p:nvSpPr>
        <p:spPr>
          <a:xfrm>
            <a:off x="2122387" y="4047232"/>
            <a:ext cx="2201964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defRPr/>
            </a:pPr>
            <a:r>
              <a:rPr lang="es-MX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Bold" panose="02000504050000020004" pitchFamily="2" charset="0"/>
              </a:rPr>
              <a:t>Gracias</a:t>
            </a:r>
          </a:p>
          <a:p>
            <a:pPr>
              <a:buClr>
                <a:srgbClr val="000000"/>
              </a:buClr>
              <a:defRPr/>
            </a:pPr>
            <a:endParaRPr lang="es-MX" sz="1400" b="1" dirty="0">
              <a:solidFill>
                <a:srgbClr val="2E96C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tham Bold" panose="02000504050000020004" pitchFamily="2" charset="0"/>
            </a:endParaRPr>
          </a:p>
        </p:txBody>
      </p:sp>
      <p:pic>
        <p:nvPicPr>
          <p:cNvPr id="97" name="Google Shape;97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0623" y="173960"/>
            <a:ext cx="660400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186720" y="6268541"/>
            <a:ext cx="14351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E7E6177-1B4D-7280-60A8-E9C527386980}"/>
              </a:ext>
            </a:extLst>
          </p:cNvPr>
          <p:cNvSpPr txBox="1"/>
          <p:nvPr/>
        </p:nvSpPr>
        <p:spPr>
          <a:xfrm>
            <a:off x="353288" y="5853043"/>
            <a:ext cx="3538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600" dirty="0">
                <a:solidFill>
                  <a:schemeClr val="bg1"/>
                </a:solidFill>
                <a:latin typeface="Gotham Medium" panose="02000504050000020004" pitchFamily="2" charset="0"/>
              </a:rPr>
              <a:t>Dra. Olga Lidia Navarro Barba  </a:t>
            </a:r>
          </a:p>
          <a:p>
            <a:pPr algn="r"/>
            <a:r>
              <a:rPr lang="es-MX" sz="1600" dirty="0">
                <a:solidFill>
                  <a:schemeClr val="bg1"/>
                </a:solidFill>
                <a:latin typeface="Gotham Medium" panose="02000504050000020004" pitchFamily="2" charset="0"/>
              </a:rPr>
              <a:t> Subdirectora de Servicios Auxiliares de Diagnóstico, Tratamiento y Paramédicos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1893923-DEBE-160C-57F0-8C5E46439835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flipH="1">
            <a:off x="3891486" y="5903017"/>
            <a:ext cx="53548" cy="83099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0FEA079-7617-286F-0339-8DC2C68BA5E5}"/>
              </a:ext>
            </a:extLst>
          </p:cNvPr>
          <p:cNvSpPr txBox="1"/>
          <p:nvPr/>
        </p:nvSpPr>
        <p:spPr>
          <a:xfrm>
            <a:off x="3967091" y="5734996"/>
            <a:ext cx="53147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bg1"/>
                </a:solidFill>
                <a:latin typeface="Gotham Book" panose="02000504050000020004" pitchFamily="2" charset="0"/>
              </a:rPr>
              <a:t>onavarro@hcg.gob.mx</a:t>
            </a:r>
          </a:p>
          <a:p>
            <a:r>
              <a:rPr lang="es-MX" sz="1600" b="1" dirty="0">
                <a:solidFill>
                  <a:schemeClr val="bg1"/>
                </a:solidFill>
                <a:latin typeface="Gotham Book" panose="02000504050000020004" pitchFamily="2" charset="0"/>
              </a:rPr>
              <a:t>Subdirección de Servicios Auxiliares de Diagnóstico, Tratamiento y Paramédicos</a:t>
            </a:r>
          </a:p>
          <a:p>
            <a:r>
              <a:rPr lang="es-MX" sz="1600" dirty="0">
                <a:solidFill>
                  <a:schemeClr val="bg1"/>
                </a:solidFill>
                <a:latin typeface="Gotham Book" panose="02000504050000020004" pitchFamily="2" charset="0"/>
              </a:rPr>
              <a:t>Tel: 38834400 ext. 52900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391E19B-F3B8-38C3-E7EC-6EBABFBBC268}"/>
              </a:ext>
            </a:extLst>
          </p:cNvPr>
          <p:cNvSpPr txBox="1"/>
          <p:nvPr/>
        </p:nvSpPr>
        <p:spPr>
          <a:xfrm>
            <a:off x="911023" y="306243"/>
            <a:ext cx="57134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Nuevo Hospital Civil de Guadalajara Dr. Juan I. Menchaca</a:t>
            </a:r>
          </a:p>
          <a:p>
            <a:r>
              <a:rPr lang="es-MX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jan Pro" panose="02020502050506020301" pitchFamily="18" charset="0"/>
              </a:rPr>
              <a:t>Subdirección de Servicios Auxiliares de Diagnóstico, Tratamiento y Paramédicos</a:t>
            </a:r>
          </a:p>
          <a:p>
            <a:endParaRPr lang="es-MX" sz="1600" dirty="0">
              <a:solidFill>
                <a:schemeClr val="tx1">
                  <a:lumMod val="50000"/>
                  <a:lumOff val="50000"/>
                </a:schemeClr>
              </a:solidFill>
              <a:latin typeface="Trajan Pro" panose="0202050205050602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370388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2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3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4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5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6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7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8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9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0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1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2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3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4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5.xml><?xml version="1.0" encoding="utf-8"?>
<a:themeOverride xmlns:a="http://schemas.openxmlformats.org/drawingml/2006/main">
  <a:clrScheme name="Sheets">
    <a:dk1>
      <a:srgbClr val="005975"/>
    </a:dk1>
    <a:lt1>
      <a:srgbClr val="F5FCFF"/>
    </a:lt1>
    <a:dk2>
      <a:srgbClr val="005975"/>
    </a:dk2>
    <a:lt2>
      <a:srgbClr val="F5FCFF"/>
    </a:lt2>
    <a:accent1>
      <a:srgbClr val="0078B8"/>
    </a:accent1>
    <a:accent2>
      <a:srgbClr val="0091DE"/>
    </a:accent2>
    <a:accent3>
      <a:srgbClr val="00A3FA"/>
    </a:accent3>
    <a:accent4>
      <a:srgbClr val="42BDFF"/>
    </a:accent4>
    <a:accent5>
      <a:srgbClr val="6ECCFF"/>
    </a:accent5>
    <a:accent6>
      <a:srgbClr val="8FE1FF"/>
    </a:accent6>
    <a:hlink>
      <a:srgbClr val="0091DE"/>
    </a:hlink>
    <a:folHlink>
      <a:srgbClr val="0091DE"/>
    </a:folHlink>
  </a:clrScheme>
  <a:fontScheme name="Sheets">
    <a:majorFont>
      <a:latin typeface="Verdana"/>
      <a:ea typeface="Verdana"/>
      <a:cs typeface="Verdana"/>
    </a:majorFont>
    <a:minorFont>
      <a:latin typeface="Verdana"/>
      <a:ea typeface="Verdana"/>
      <a:cs typeface="Verdan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2754</TotalTime>
  <Words>4291</Words>
  <Application>Microsoft Office PowerPoint</Application>
  <PresentationFormat>Panorámica</PresentationFormat>
  <Paragraphs>2354</Paragraphs>
  <Slides>70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70</vt:i4>
      </vt:variant>
    </vt:vector>
  </HeadingPairs>
  <TitlesOfParts>
    <vt:vector size="84" baseType="lpstr">
      <vt:lpstr>Arial</vt:lpstr>
      <vt:lpstr>Arial Black</vt:lpstr>
      <vt:lpstr>Arial Narrow</vt:lpstr>
      <vt:lpstr>Arimo</vt:lpstr>
      <vt:lpstr>Bookman Old Style</vt:lpstr>
      <vt:lpstr>Britannic Bold</vt:lpstr>
      <vt:lpstr>Calibri</vt:lpstr>
      <vt:lpstr>Gotham Bold</vt:lpstr>
      <vt:lpstr>Gotham Book</vt:lpstr>
      <vt:lpstr>Gotham Medium</vt:lpstr>
      <vt:lpstr>MV Boli</vt:lpstr>
      <vt:lpstr>Trajan Pro</vt:lpstr>
      <vt:lpstr>Verdana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PRODUCTIVIDAD CONCENTRADA 2025</vt:lpstr>
      <vt:lpstr>Presentación de PowerPoint</vt:lpstr>
      <vt:lpstr>Presentación de PowerPoint</vt:lpstr>
      <vt:lpstr>Presentación de PowerPoint</vt:lpstr>
      <vt:lpstr>Presentación de PowerPoint</vt:lpstr>
      <vt:lpstr>PRODUCTIVIDAD CONCENTRADA 2025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HCG-1747</dc:creator>
  <cp:lastModifiedBy>Palomera Andres</cp:lastModifiedBy>
  <cp:revision>191</cp:revision>
  <cp:lastPrinted>2025-11-26T19:58:05Z</cp:lastPrinted>
  <dcterms:created xsi:type="dcterms:W3CDTF">2024-01-26T21:13:27Z</dcterms:created>
  <dcterms:modified xsi:type="dcterms:W3CDTF">2025-11-27T15:58:44Z</dcterms:modified>
</cp:coreProperties>
</file>