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58" r:id="rId5"/>
    <p:sldId id="259" r:id="rId6"/>
    <p:sldId id="260" r:id="rId7"/>
  </p:sldIdLst>
  <p:sldSz cx="9144000" cy="6858000" type="screen4x3"/>
  <p:notesSz cx="6858000" cy="9144000"/>
  <p:custDataLst>
    <p:tags r:id="rId8"/>
  </p:custDataLst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364" autoAdjust="0"/>
  </p:normalViewPr>
  <p:slideViewPr>
    <p:cSldViewPr>
      <p:cViewPr varScale="1">
        <p:scale>
          <a:sx n="63" d="100"/>
          <a:sy n="63" d="100"/>
        </p:scale>
        <p:origin x="-136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wnloads\OBJETIVO%20DE%20CALIDAD%201%20CAPACITACI&#211;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Libro2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usuario\Downloads\MEDICIO&#166;&#252;N%20OBJETIVO%203%20(2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wnloads\MEDICIO&#166;&#252;N%20OBJETIVO%204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wnloads\DIAGNOSTICO%20SSYMA%202014%20(1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spPr>
            <a:solidFill>
              <a:srgbClr val="4F81BD"/>
            </a:solidFill>
          </c:spPr>
          <c:invertIfNegative val="1"/>
          <c:cat>
            <c:strRef>
              <c:f>'[OBJETIVO DE CALIDAD 1 CAPACITACIÓN.xlsx]Hoja1'!$B$3:$B$12</c:f>
              <c:strCache>
                <c:ptCount val="10"/>
                <c:pt idx="0">
                  <c:v>DIRECCIÓN</c:v>
                </c:pt>
                <c:pt idx="1">
                  <c:v>ENSEÑANZA</c:v>
                </c:pt>
                <c:pt idx="2">
                  <c:v>RECURSOS HUMANOS</c:v>
                </c:pt>
                <c:pt idx="3">
                  <c:v>RECUSRSOS MATERIALES</c:v>
                </c:pt>
                <c:pt idx="4">
                  <c:v>LABORATORIO </c:v>
                </c:pt>
                <c:pt idx="5">
                  <c:v>CITOGENÉTICA</c:v>
                </c:pt>
                <c:pt idx="6">
                  <c:v>HEMATOLOGÍA</c:v>
                </c:pt>
                <c:pt idx="7">
                  <c:v>NUTRICIÓN</c:v>
                </c:pt>
                <c:pt idx="8">
                  <c:v>ROPERÍA</c:v>
                </c:pt>
                <c:pt idx="9">
                  <c:v>TRANSPORTES</c:v>
                </c:pt>
              </c:strCache>
            </c:strRef>
          </c:cat>
          <c:val>
            <c:numRef>
              <c:f>'[OBJETIVO DE CALIDAD 1 CAPACITACIÓN.xlsx]Hoja1'!$E$3:$E$12</c:f>
              <c:numCache>
                <c:formatCode>General</c:formatCode>
                <c:ptCount val="10"/>
                <c:pt idx="0">
                  <c:v>23.529411764705884</c:v>
                </c:pt>
                <c:pt idx="1">
                  <c:v>33.333333333333336</c:v>
                </c:pt>
                <c:pt idx="2">
                  <c:v>117.14285714285712</c:v>
                </c:pt>
                <c:pt idx="3">
                  <c:v>17.241379310344829</c:v>
                </c:pt>
                <c:pt idx="4">
                  <c:v>45.161290322580655</c:v>
                </c:pt>
                <c:pt idx="5">
                  <c:v>70</c:v>
                </c:pt>
                <c:pt idx="6">
                  <c:v>37.37373737373737</c:v>
                </c:pt>
                <c:pt idx="7">
                  <c:v>137.96296296296296</c:v>
                </c:pt>
                <c:pt idx="8">
                  <c:v>27.272727272727263</c:v>
                </c:pt>
                <c:pt idx="9">
                  <c:v>88.235294117647072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7901056"/>
        <c:axId val="207939456"/>
      </c:barChart>
      <c:catAx>
        <c:axId val="207901056"/>
        <c:scaling>
          <c:orientation val="minMax"/>
        </c:scaling>
        <c:delete val="0"/>
        <c:axPos val="b"/>
        <c:majorTickMark val="cross"/>
        <c:minorTickMark val="cross"/>
        <c:tickLblPos val="nextTo"/>
        <c:txPr>
          <a:bodyPr/>
          <a:lstStyle/>
          <a:p>
            <a:pPr lvl="0">
              <a:defRPr/>
            </a:pPr>
            <a:endParaRPr lang="es-MX"/>
          </a:p>
        </c:txPr>
        <c:crossAx val="207939456"/>
        <c:crosses val="autoZero"/>
        <c:auto val="1"/>
        <c:lblAlgn val="ctr"/>
        <c:lblOffset val="100"/>
        <c:noMultiLvlLbl val="1"/>
      </c:catAx>
      <c:valAx>
        <c:axId val="207939456"/>
        <c:scaling>
          <c:orientation val="minMax"/>
        </c:scaling>
        <c:delete val="0"/>
        <c:axPos val="l"/>
        <c:majorGridlines>
          <c:spPr>
            <a:ln>
              <a:solidFill>
                <a:srgbClr val="B7B7B7"/>
              </a:solidFill>
            </a:ln>
          </c:spPr>
        </c:majorGridlines>
        <c:numFmt formatCode="General" sourceLinked="0"/>
        <c:majorTickMark val="cross"/>
        <c:minorTickMark val="cross"/>
        <c:tickLblPos val="nextTo"/>
        <c:spPr>
          <a:ln w="47625">
            <a:noFill/>
          </a:ln>
        </c:spPr>
        <c:txPr>
          <a:bodyPr/>
          <a:lstStyle/>
          <a:p>
            <a:pPr lvl="0">
              <a:defRPr/>
            </a:pPr>
            <a:endParaRPr lang="es-MX"/>
          </a:p>
        </c:txPr>
        <c:crossAx val="207901056"/>
        <c:crosses val="autoZero"/>
        <c:crossBetween val="between"/>
      </c:valAx>
      <c:spPr>
        <a:solidFill>
          <a:srgbClr val="FFFFFF"/>
        </a:solidFill>
      </c:spPr>
    </c:plotArea>
    <c:plotVisOnly val="1"/>
    <c:dispBlanksAs val="zero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0981396179151976E-2"/>
          <c:y val="1.6666898122430843E-2"/>
          <c:w val="0.93394430533359563"/>
          <c:h val="0.69440386253379272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Hoja2!$D$3:$D$13</c:f>
              <c:strCache>
                <c:ptCount val="11"/>
                <c:pt idx="0">
                  <c:v>ALMACEN</c:v>
                </c:pt>
                <c:pt idx="1">
                  <c:v>DIRECCIÓN </c:v>
                </c:pt>
                <c:pt idx="2">
                  <c:v>RECURSOS HUMANOS </c:v>
                </c:pt>
                <c:pt idx="3">
                  <c:v>HEMATO ONCOLOGIA </c:v>
                </c:pt>
                <c:pt idx="4">
                  <c:v>ROPERIA</c:v>
                </c:pt>
                <c:pt idx="5">
                  <c:v>CITOGENETICA </c:v>
                </c:pt>
                <c:pt idx="6">
                  <c:v>ENSEÑANZA </c:v>
                </c:pt>
                <c:pt idx="7">
                  <c:v>TRANSPORTES</c:v>
                </c:pt>
                <c:pt idx="8">
                  <c:v>LABORATORIO </c:v>
                </c:pt>
                <c:pt idx="9">
                  <c:v>RAYOS X</c:v>
                </c:pt>
                <c:pt idx="10">
                  <c:v>NUTRICION Y DIETETICA</c:v>
                </c:pt>
              </c:strCache>
            </c:strRef>
          </c:cat>
          <c:val>
            <c:numRef>
              <c:f>Hoja2!$E$3:$E$13</c:f>
              <c:numCache>
                <c:formatCode>General</c:formatCode>
                <c:ptCount val="11"/>
                <c:pt idx="0">
                  <c:v>81</c:v>
                </c:pt>
                <c:pt idx="1">
                  <c:v>72</c:v>
                </c:pt>
                <c:pt idx="2">
                  <c:v>73</c:v>
                </c:pt>
                <c:pt idx="3">
                  <c:v>92</c:v>
                </c:pt>
                <c:pt idx="4">
                  <c:v>88</c:v>
                </c:pt>
                <c:pt idx="5">
                  <c:v>81</c:v>
                </c:pt>
                <c:pt idx="6">
                  <c:v>83</c:v>
                </c:pt>
                <c:pt idx="7">
                  <c:v>94</c:v>
                </c:pt>
                <c:pt idx="8">
                  <c:v>94</c:v>
                </c:pt>
                <c:pt idx="9">
                  <c:v>91</c:v>
                </c:pt>
                <c:pt idx="10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8100736"/>
        <c:axId val="208155776"/>
      </c:barChart>
      <c:catAx>
        <c:axId val="208100736"/>
        <c:scaling>
          <c:orientation val="minMax"/>
        </c:scaling>
        <c:delete val="0"/>
        <c:axPos val="b"/>
        <c:majorTickMark val="out"/>
        <c:minorTickMark val="none"/>
        <c:tickLblPos val="nextTo"/>
        <c:crossAx val="208155776"/>
        <c:crosses val="autoZero"/>
        <c:auto val="1"/>
        <c:lblAlgn val="ctr"/>
        <c:lblOffset val="100"/>
        <c:noMultiLvlLbl val="0"/>
      </c:catAx>
      <c:valAx>
        <c:axId val="2081557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81007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'[MEDICIO¦üN OBJETIVO 3 (2).xlsx]GRAFICAS'!$G$2</c:f>
              <c:strCache>
                <c:ptCount val="1"/>
                <c:pt idx="0">
                  <c:v>Procesos Documentados</c:v>
                </c:pt>
              </c:strCache>
            </c:strRef>
          </c:tx>
          <c:invertIfNegative val="0"/>
          <c:val>
            <c:numRef>
              <c:f>'[MEDICIO¦üN OBJETIVO 3 (2).xlsx]GRAFICAS'!$H$2</c:f>
              <c:numCache>
                <c:formatCode>General</c:formatCode>
                <c:ptCount val="1"/>
                <c:pt idx="0">
                  <c:v>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8185600"/>
        <c:axId val="208187392"/>
      </c:barChart>
      <c:catAx>
        <c:axId val="208185600"/>
        <c:scaling>
          <c:orientation val="minMax"/>
        </c:scaling>
        <c:delete val="0"/>
        <c:axPos val="b"/>
        <c:majorTickMark val="out"/>
        <c:minorTickMark val="none"/>
        <c:tickLblPos val="nextTo"/>
        <c:crossAx val="208187392"/>
        <c:crosses val="autoZero"/>
        <c:auto val="1"/>
        <c:lblAlgn val="ctr"/>
        <c:lblOffset val="100"/>
        <c:noMultiLvlLbl val="0"/>
      </c:catAx>
      <c:valAx>
        <c:axId val="208187392"/>
        <c:scaling>
          <c:orientation val="minMax"/>
          <c:max val="1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81856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444459914904856"/>
          <c:y val="2.1572719231390883E-2"/>
          <c:w val="0.78214617889747839"/>
          <c:h val="0.61031566231458068"/>
        </c:manualLayout>
      </c:layout>
      <c:barChart>
        <c:barDir val="col"/>
        <c:grouping val="clustered"/>
        <c:varyColors val="1"/>
        <c:ser>
          <c:idx val="0"/>
          <c:order val="0"/>
          <c:spPr>
            <a:solidFill>
              <a:srgbClr val="4F81BD"/>
            </a:solidFill>
          </c:spPr>
          <c:invertIfNegative val="1"/>
          <c:cat>
            <c:strRef>
              <c:f>'[MEDICIO¦üN OBJETIVO 4.xlsx]AUDITORIAS'!$A$1:$H$1</c:f>
              <c:strCache>
                <c:ptCount val="8"/>
                <c:pt idx="0">
                  <c:v>AUDITORIAS PROGRAMADAS 2012</c:v>
                </c:pt>
                <c:pt idx="1">
                  <c:v>AUDITORIAS REALIZADAS A JUL 2012 </c:v>
                </c:pt>
                <c:pt idx="2">
                  <c:v>AUDITORIAS PROGRAMADAS 2013</c:v>
                </c:pt>
                <c:pt idx="3">
                  <c:v>AUDITORIAS REALIZADAS A JUL 2013</c:v>
                </c:pt>
                <c:pt idx="4">
                  <c:v>AUDITORIAS PROGRAMADAS A JUL 2014</c:v>
                </c:pt>
                <c:pt idx="5">
                  <c:v>AUDITORIAS REALIZADAS A JUN 2014</c:v>
                </c:pt>
                <c:pt idx="6">
                  <c:v>AUDITORIAS PROGRAMADAS A JUL 2015</c:v>
                </c:pt>
                <c:pt idx="7">
                  <c:v>AUDITORIAS REALIZADAS A JUL 2015</c:v>
                </c:pt>
              </c:strCache>
            </c:strRef>
          </c:cat>
          <c:val>
            <c:numRef>
              <c:f>'[MEDICIO¦üN OBJETIVO 4.xlsx]AUDITORIAS'!$A$2:$H$2</c:f>
              <c:numCache>
                <c:formatCode>0%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0.5</c:v>
                </c:pt>
                <c:pt idx="4">
                  <c:v>1</c:v>
                </c:pt>
                <c:pt idx="5">
                  <c:v>0.5</c:v>
                </c:pt>
                <c:pt idx="6">
                  <c:v>1</c:v>
                </c:pt>
                <c:pt idx="7">
                  <c:v>0.5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5574400"/>
        <c:axId val="215575936"/>
      </c:barChart>
      <c:catAx>
        <c:axId val="215574400"/>
        <c:scaling>
          <c:orientation val="minMax"/>
        </c:scaling>
        <c:delete val="0"/>
        <c:axPos val="b"/>
        <c:majorTickMark val="cross"/>
        <c:minorTickMark val="cross"/>
        <c:tickLblPos val="nextTo"/>
        <c:txPr>
          <a:bodyPr/>
          <a:lstStyle/>
          <a:p>
            <a:pPr lvl="0">
              <a:defRPr/>
            </a:pPr>
            <a:endParaRPr lang="es-MX"/>
          </a:p>
        </c:txPr>
        <c:crossAx val="215575936"/>
        <c:crosses val="autoZero"/>
        <c:auto val="1"/>
        <c:lblAlgn val="ctr"/>
        <c:lblOffset val="100"/>
        <c:noMultiLvlLbl val="1"/>
      </c:catAx>
      <c:valAx>
        <c:axId val="215575936"/>
        <c:scaling>
          <c:orientation val="minMax"/>
        </c:scaling>
        <c:delete val="0"/>
        <c:axPos val="l"/>
        <c:majorGridlines>
          <c:spPr>
            <a:ln>
              <a:solidFill>
                <a:srgbClr val="B7B7B7"/>
              </a:solidFill>
            </a:ln>
          </c:spPr>
        </c:majorGridlines>
        <c:numFmt formatCode="0%" sourceLinked="1"/>
        <c:majorTickMark val="cross"/>
        <c:minorTickMark val="cross"/>
        <c:tickLblPos val="nextTo"/>
        <c:spPr>
          <a:ln w="47625">
            <a:noFill/>
          </a:ln>
        </c:spPr>
        <c:txPr>
          <a:bodyPr/>
          <a:lstStyle/>
          <a:p>
            <a:pPr lvl="0">
              <a:defRPr/>
            </a:pPr>
            <a:endParaRPr lang="es-MX"/>
          </a:p>
        </c:txPr>
        <c:crossAx val="215574400"/>
        <c:crosses val="autoZero"/>
        <c:crossBetween val="between"/>
      </c:valAx>
      <c:spPr>
        <a:solidFill>
          <a:srgbClr val="FFFFFF"/>
        </a:solidFill>
      </c:spPr>
    </c:plotArea>
    <c:plotVisOnly val="1"/>
    <c:dispBlanksAs val="zero"/>
    <c:showDLblsOverMax val="1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spPr>
            <a:solidFill>
              <a:srgbClr val="4F81BD"/>
            </a:solidFill>
          </c:spPr>
          <c:invertIfNegative val="1"/>
          <c:cat>
            <c:strRef>
              <c:f>'[DIAGNOSTICO SSYMA 2014 (1).xlsx]Hoja1'!$A$2:$L$2</c:f>
              <c:strCache>
                <c:ptCount val="12"/>
                <c:pt idx="0">
                  <c:v>ROPERIA</c:v>
                </c:pt>
                <c:pt idx="1">
                  <c:v>TRANSPORTES</c:v>
                </c:pt>
                <c:pt idx="2">
                  <c:v>RADIOLOGÍA E IMÁGEN</c:v>
                </c:pt>
                <c:pt idx="3">
                  <c:v>NUTRICIÓN Y DIETÉTICA</c:v>
                </c:pt>
                <c:pt idx="4">
                  <c:v>CITOGENÉTICA</c:v>
                </c:pt>
                <c:pt idx="5">
                  <c:v>ONCOLOGÍA </c:v>
                </c:pt>
                <c:pt idx="6">
                  <c:v>RECURSOS MATERIALES</c:v>
                </c:pt>
                <c:pt idx="7">
                  <c:v>DIRECCIÓN</c:v>
                </c:pt>
                <c:pt idx="8">
                  <c:v>SUBDIRECCIÓN DE ENSEÑANZA</c:v>
                </c:pt>
                <c:pt idx="9">
                  <c:v>RECURSOS HUMANOS</c:v>
                </c:pt>
                <c:pt idx="10">
                  <c:v>LABORATORIO Y BANCO DE SANGRE</c:v>
                </c:pt>
                <c:pt idx="11">
                  <c:v>PROMEDIO GLOBAL</c:v>
                </c:pt>
              </c:strCache>
            </c:strRef>
          </c:cat>
          <c:val>
            <c:numRef>
              <c:f>'[DIAGNOSTICO SSYMA 2014 (1).xlsx]Hoja1'!$A$3:$L$3</c:f>
              <c:numCache>
                <c:formatCode>General</c:formatCode>
                <c:ptCount val="12"/>
                <c:pt idx="0">
                  <c:v>79</c:v>
                </c:pt>
                <c:pt idx="1">
                  <c:v>87</c:v>
                </c:pt>
                <c:pt idx="2">
                  <c:v>82</c:v>
                </c:pt>
                <c:pt idx="3">
                  <c:v>82</c:v>
                </c:pt>
                <c:pt idx="4">
                  <c:v>87</c:v>
                </c:pt>
                <c:pt idx="5">
                  <c:v>86</c:v>
                </c:pt>
                <c:pt idx="6">
                  <c:v>75</c:v>
                </c:pt>
                <c:pt idx="7">
                  <c:v>79</c:v>
                </c:pt>
                <c:pt idx="8">
                  <c:v>83</c:v>
                </c:pt>
                <c:pt idx="9">
                  <c:v>82</c:v>
                </c:pt>
                <c:pt idx="10">
                  <c:v>87</c:v>
                </c:pt>
                <c:pt idx="11">
                  <c:v>80.599999999999994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5613824"/>
        <c:axId val="215615360"/>
      </c:barChart>
      <c:catAx>
        <c:axId val="215613824"/>
        <c:scaling>
          <c:orientation val="minMax"/>
        </c:scaling>
        <c:delete val="0"/>
        <c:axPos val="b"/>
        <c:majorTickMark val="cross"/>
        <c:minorTickMark val="cross"/>
        <c:tickLblPos val="nextTo"/>
        <c:txPr>
          <a:bodyPr/>
          <a:lstStyle/>
          <a:p>
            <a:pPr lvl="0">
              <a:defRPr/>
            </a:pPr>
            <a:endParaRPr lang="es-MX"/>
          </a:p>
        </c:txPr>
        <c:crossAx val="215615360"/>
        <c:crosses val="autoZero"/>
        <c:auto val="1"/>
        <c:lblAlgn val="ctr"/>
        <c:lblOffset val="100"/>
        <c:noMultiLvlLbl val="1"/>
      </c:catAx>
      <c:valAx>
        <c:axId val="215615360"/>
        <c:scaling>
          <c:orientation val="minMax"/>
        </c:scaling>
        <c:delete val="0"/>
        <c:axPos val="l"/>
        <c:majorGridlines>
          <c:spPr>
            <a:ln>
              <a:solidFill>
                <a:srgbClr val="B7B7B7"/>
              </a:solidFill>
            </a:ln>
          </c:spPr>
        </c:majorGridlines>
        <c:numFmt formatCode="General" sourceLinked="1"/>
        <c:majorTickMark val="cross"/>
        <c:minorTickMark val="cross"/>
        <c:tickLblPos val="nextTo"/>
        <c:spPr>
          <a:ln w="47625">
            <a:noFill/>
          </a:ln>
        </c:spPr>
        <c:txPr>
          <a:bodyPr/>
          <a:lstStyle/>
          <a:p>
            <a:pPr lvl="0">
              <a:defRPr/>
            </a:pPr>
            <a:endParaRPr lang="es-MX"/>
          </a:p>
        </c:txPr>
        <c:crossAx val="215613824"/>
        <c:crosses val="autoZero"/>
        <c:crossBetween val="between"/>
      </c:valAx>
      <c:spPr>
        <a:solidFill>
          <a:srgbClr val="FFFFFF"/>
        </a:solidFill>
      </c:spPr>
    </c:plotArea>
    <c:plotVisOnly val="1"/>
    <c:dispBlanksAs val="zero"/>
    <c:showDLblsOverMax val="1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0.05332</cdr:x>
      <cdr:y>0.04651</cdr:y>
    </cdr:from>
    <cdr:to>
      <cdr:x>0.72797</cdr:x>
      <cdr:y>0.06977</cdr:y>
    </cdr:to>
    <cdr:grpSp>
      <cdr:nvGrpSpPr>
        <cdr:cNvPr id="2" name="Shape 2"/>
        <cdr:cNvGrpSpPr/>
      </cdr:nvGrpSpPr>
      <cdr:grpSpPr>
        <a:xfrm xmlns:a="http://schemas.openxmlformats.org/drawingml/2006/main">
          <a:off x="352849" y="144011"/>
          <a:ext cx="4464540" cy="72021"/>
          <a:chOff x="0" y="0"/>
          <a:chExt cx="3118569" cy="0"/>
        </a:xfrm>
      </cdr:grpSpPr>
      <cdr:cxnSp macro="">
        <cdr:nvCxnSpPr>
          <cdr:cNvPr id="3" name="Shape 3"/>
          <cdr:cNvCxnSpPr/>
        </cdr:nvCxnSpPr>
        <cdr:spPr>
          <a:xfrm xmlns:a="http://schemas.openxmlformats.org/drawingml/2006/main">
            <a:off x="0" y="0"/>
            <a:ext cx="3118569" cy="0"/>
          </a:xfrm>
          <a:prstGeom xmlns:a="http://schemas.openxmlformats.org/drawingml/2006/main" prst="straightConnector1">
            <a:avLst/>
          </a:prstGeom>
          <a:noFill xmlns:a="http://schemas.openxmlformats.org/drawingml/2006/main"/>
          <a:ln xmlns:a="http://schemas.openxmlformats.org/drawingml/2006/main"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cdr:spPr>
      </cdr:cxnSp>
    </cdr:grp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8BCEBE22-9C4E-4A07-82CA-05FE35DD3D24}" type="datetimeFigureOut">
              <a:rPr lang="es-MX" smtClean="0"/>
              <a:pPr/>
              <a:t>02/03/2016</a:t>
            </a:fld>
            <a:endParaRPr lang="es-MX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BBF4DA0-26AB-454E-B334-A58FB8B79A10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s-MX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EBE22-9C4E-4A07-82CA-05FE35DD3D24}" type="datetimeFigureOut">
              <a:rPr lang="es-MX" smtClean="0"/>
              <a:pPr/>
              <a:t>02/03/2016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F4DA0-26AB-454E-B334-A58FB8B79A10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BCEBE22-9C4E-4A07-82CA-05FE35DD3D24}" type="datetimeFigureOut">
              <a:rPr lang="es-MX" smtClean="0"/>
              <a:pPr/>
              <a:t>02/03/2016</a:t>
            </a:fld>
            <a:endParaRPr lang="es-MX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BBF4DA0-26AB-454E-B334-A58FB8B79A10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MX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EBE22-9C4E-4A07-82CA-05FE35DD3D24}" type="datetimeFigureOut">
              <a:rPr lang="es-MX" smtClean="0"/>
              <a:pPr/>
              <a:t>02/03/2016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F4DA0-26AB-454E-B334-A58FB8B79A10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EBE22-9C4E-4A07-82CA-05FE35DD3D24}" type="datetimeFigureOut">
              <a:rPr lang="es-MX" smtClean="0"/>
              <a:pPr/>
              <a:t>02/03/2016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F4DA0-26AB-454E-B334-A58FB8B79A10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EBE22-9C4E-4A07-82CA-05FE35DD3D24}" type="datetimeFigureOut">
              <a:rPr lang="es-MX" smtClean="0"/>
              <a:pPr/>
              <a:t>02/03/2016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F4DA0-26AB-454E-B334-A58FB8B79A10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EBE22-9C4E-4A07-82CA-05FE35DD3D24}" type="datetimeFigureOut">
              <a:rPr lang="es-MX" smtClean="0"/>
              <a:pPr/>
              <a:t>02/03/2016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F4DA0-26AB-454E-B334-A58FB8B79A10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EBE22-9C4E-4A07-82CA-05FE35DD3D24}" type="datetimeFigureOut">
              <a:rPr lang="es-MX" smtClean="0"/>
              <a:pPr/>
              <a:t>02/03/2016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BBF4DA0-26AB-454E-B334-A58FB8B79A10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EBE22-9C4E-4A07-82CA-05FE35DD3D24}" type="datetimeFigureOut">
              <a:rPr lang="es-MX" smtClean="0"/>
              <a:pPr/>
              <a:t>02/03/2016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F4DA0-26AB-454E-B334-A58FB8B79A10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EBE22-9C4E-4A07-82CA-05FE35DD3D24}" type="datetimeFigureOut">
              <a:rPr lang="es-MX" smtClean="0"/>
              <a:pPr/>
              <a:t>02/03/2016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F4DA0-26AB-454E-B334-A58FB8B79A10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EBE22-9C4E-4A07-82CA-05FE35DD3D24}" type="datetimeFigureOut">
              <a:rPr lang="es-MX" smtClean="0"/>
              <a:pPr/>
              <a:t>02/03/2016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BBF4DA0-26AB-454E-B334-A58FB8B79A10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8BCEBE22-9C4E-4A07-82CA-05FE35DD3D24}" type="datetimeFigureOut">
              <a:rPr lang="es-MX" smtClean="0"/>
              <a:pPr/>
              <a:t>02/03/2016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6BBF4DA0-26AB-454E-B334-A58FB8B79A10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HOSPITAL CIVIL DE GUADALAJARA «DR.JUAN I. MENCHACA»</a:t>
            </a: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MEDICIÓN DE OBJETIVOS DE CALIDAD </a:t>
            </a:r>
            <a:br>
              <a:rPr lang="es-MX" dirty="0" smtClean="0"/>
            </a:br>
            <a:r>
              <a:rPr lang="es-MX" dirty="0" smtClean="0"/>
              <a:t>2015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34362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323528" y="332656"/>
            <a:ext cx="86044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>
                <a:solidFill>
                  <a:schemeClr val="bg1"/>
                </a:solidFill>
              </a:rPr>
              <a:t>NOMBRE DEL OBJETIVO DE CALIDAD # 1:</a:t>
            </a:r>
            <a:r>
              <a:rPr lang="es-MX" dirty="0">
                <a:solidFill>
                  <a:schemeClr val="bg1"/>
                </a:solidFill>
              </a:rPr>
              <a:t> Fomentar el Desarrollo Humano, Profesional y Laboral del personal de la Institución</a:t>
            </a:r>
            <a:r>
              <a:rPr lang="es-MX" dirty="0" smtClean="0">
                <a:solidFill>
                  <a:schemeClr val="bg1"/>
                </a:solidFill>
              </a:rPr>
              <a:t>.</a:t>
            </a:r>
          </a:p>
          <a:p>
            <a:r>
              <a:rPr lang="es-MX" i="1" dirty="0" smtClean="0">
                <a:solidFill>
                  <a:schemeClr val="bg1"/>
                </a:solidFill>
              </a:rPr>
              <a:t>Indicador: Porcentaje </a:t>
            </a:r>
            <a:r>
              <a:rPr lang="es-MX" i="1" dirty="0">
                <a:solidFill>
                  <a:schemeClr val="bg1"/>
                </a:solidFill>
              </a:rPr>
              <a:t>de personas que recibieron algún tipo de formación.</a:t>
            </a:r>
          </a:p>
        </p:txBody>
      </p:sp>
      <p:grpSp>
        <p:nvGrpSpPr>
          <p:cNvPr id="10" name="9 Grupo"/>
          <p:cNvGrpSpPr/>
          <p:nvPr/>
        </p:nvGrpSpPr>
        <p:grpSpPr>
          <a:xfrm>
            <a:off x="1213740" y="2060848"/>
            <a:ext cx="7450013" cy="4236492"/>
            <a:chOff x="1514475" y="1928812"/>
            <a:chExt cx="6115050" cy="3000375"/>
          </a:xfrm>
        </p:grpSpPr>
        <p:graphicFrame>
          <p:nvGraphicFramePr>
            <p:cNvPr id="8" name="Chart 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699221266"/>
                </p:ext>
              </p:extLst>
            </p:nvPr>
          </p:nvGraphicFramePr>
          <p:xfrm>
            <a:off x="1514475" y="1928812"/>
            <a:ext cx="6115050" cy="300037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cxnSp>
          <p:nvCxnSpPr>
            <p:cNvPr id="7" name="Shape 3"/>
            <p:cNvCxnSpPr/>
            <p:nvPr/>
          </p:nvCxnSpPr>
          <p:spPr>
            <a:xfrm>
              <a:off x="1750895" y="2897767"/>
              <a:ext cx="5711742" cy="0"/>
            </a:xfrm>
            <a:prstGeom prst="straightConnector1">
              <a:avLst/>
            </a:prstGeom>
            <a:noFill/>
            <a:ln w="222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1" name="10 CuadroTexto"/>
          <p:cNvSpPr txBox="1"/>
          <p:nvPr/>
        </p:nvSpPr>
        <p:spPr>
          <a:xfrm>
            <a:off x="621824" y="3429000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%</a:t>
            </a:r>
            <a:endParaRPr lang="es-MX" dirty="0"/>
          </a:p>
        </p:txBody>
      </p:sp>
      <p:sp>
        <p:nvSpPr>
          <p:cNvPr id="14" name="13 CuadroTexto"/>
          <p:cNvSpPr txBox="1"/>
          <p:nvPr/>
        </p:nvSpPr>
        <p:spPr>
          <a:xfrm>
            <a:off x="3923928" y="1609636"/>
            <a:ext cx="43205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/>
              <a:t>Fuente : Registros de capacitación de recursos Humanos.</a:t>
            </a:r>
          </a:p>
          <a:p>
            <a:r>
              <a:rPr lang="es-MX" sz="1400" dirty="0" smtClean="0"/>
              <a:t>Periodo: Año 215.</a:t>
            </a:r>
            <a:endParaRPr lang="es-MX" sz="1400" dirty="0"/>
          </a:p>
        </p:txBody>
      </p:sp>
    </p:spTree>
    <p:extLst>
      <p:ext uri="{BB962C8B-B14F-4D97-AF65-F5344CB8AC3E}">
        <p14:creationId xmlns:p14="http://schemas.microsoft.com/office/powerpoint/2010/main" val="1625254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1520" y="188639"/>
            <a:ext cx="8712968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solidFill>
                  <a:schemeClr val="bg1"/>
                </a:solidFill>
              </a:rPr>
              <a:t>NOMBRE DEL OBJETIVO DE CALIDAD # 2:</a:t>
            </a:r>
            <a:r>
              <a:rPr lang="es-MX" sz="1600" dirty="0">
                <a:solidFill>
                  <a:schemeClr val="bg1"/>
                </a:solidFill>
              </a:rPr>
              <a:t> Satisfacer las necesidades y expectativas de los clientes en las áreas asistenciales, de enseñanza e investigación</a:t>
            </a:r>
            <a:r>
              <a:rPr lang="es-MX" sz="16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es-MX" sz="1600" i="1" dirty="0">
                <a:solidFill>
                  <a:schemeClr val="bg1"/>
                </a:solidFill>
              </a:rPr>
              <a:t>I</a:t>
            </a:r>
            <a:r>
              <a:rPr lang="es-MX" sz="1600" i="1" dirty="0" smtClean="0">
                <a:solidFill>
                  <a:schemeClr val="bg1"/>
                </a:solidFill>
              </a:rPr>
              <a:t>ndicador: Porcentaje </a:t>
            </a:r>
            <a:r>
              <a:rPr lang="es-MX" sz="1600" i="1" dirty="0">
                <a:solidFill>
                  <a:schemeClr val="bg1"/>
                </a:solidFill>
              </a:rPr>
              <a:t>de clientes </a:t>
            </a:r>
            <a:r>
              <a:rPr lang="es-MX" sz="1600" i="1" dirty="0" smtClean="0">
                <a:solidFill>
                  <a:schemeClr val="bg1"/>
                </a:solidFill>
              </a:rPr>
              <a:t>satisfechos.</a:t>
            </a:r>
          </a:p>
          <a:p>
            <a:pPr algn="just"/>
            <a:r>
              <a:rPr lang="es-MX" sz="1600" i="1" dirty="0" smtClean="0">
                <a:solidFill>
                  <a:schemeClr val="bg1"/>
                </a:solidFill>
              </a:rPr>
              <a:t>Fuente de datos: Encuesta de SIDEVOZ.</a:t>
            </a:r>
          </a:p>
          <a:p>
            <a:pPr algn="just"/>
            <a:r>
              <a:rPr lang="es-MX" sz="1600" i="1" dirty="0" smtClean="0">
                <a:solidFill>
                  <a:schemeClr val="bg1"/>
                </a:solidFill>
              </a:rPr>
              <a:t>Periodo: año 2015</a:t>
            </a:r>
          </a:p>
          <a:p>
            <a:pPr algn="just"/>
            <a:endParaRPr lang="es-MX" i="1" dirty="0"/>
          </a:p>
        </p:txBody>
      </p:sp>
      <p:graphicFrame>
        <p:nvGraphicFramePr>
          <p:cNvPr id="5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0025555"/>
              </p:ext>
            </p:extLst>
          </p:nvPr>
        </p:nvGraphicFramePr>
        <p:xfrm>
          <a:off x="395536" y="2132856"/>
          <a:ext cx="8424936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8" name="Shape 3"/>
          <p:cNvCxnSpPr/>
          <p:nvPr/>
        </p:nvCxnSpPr>
        <p:spPr>
          <a:xfrm>
            <a:off x="827584" y="2492896"/>
            <a:ext cx="7776864" cy="0"/>
          </a:xfrm>
          <a:prstGeom prst="straightConnector1">
            <a:avLst/>
          </a:prstGeom>
          <a:noFill/>
          <a:ln w="222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8 CuadroTexto"/>
          <p:cNvSpPr txBox="1"/>
          <p:nvPr/>
        </p:nvSpPr>
        <p:spPr>
          <a:xfrm>
            <a:off x="477808" y="1665966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%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26683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83568" y="188640"/>
            <a:ext cx="74888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solidFill>
                  <a:schemeClr val="bg1"/>
                </a:solidFill>
              </a:rPr>
              <a:t>NOMBRE DEL OBJETIVO DE CALIDAD # 3:</a:t>
            </a:r>
            <a:r>
              <a:rPr lang="es-MX" sz="1600" dirty="0">
                <a:solidFill>
                  <a:schemeClr val="bg1"/>
                </a:solidFill>
              </a:rPr>
              <a:t> Gestionar las actividades de asistencia, enseñanza e investigación, administración y ambientales a través de un Modelo de Calidad basado en Procesos</a:t>
            </a:r>
            <a:r>
              <a:rPr lang="es-MX" sz="16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es-MX" sz="1600" i="1" dirty="0" smtClean="0">
                <a:solidFill>
                  <a:schemeClr val="bg1"/>
                </a:solidFill>
              </a:rPr>
              <a:t>Indicador: Porcentaje </a:t>
            </a:r>
            <a:r>
              <a:rPr lang="es-MX" sz="1600" i="1" dirty="0">
                <a:solidFill>
                  <a:schemeClr val="bg1"/>
                </a:solidFill>
              </a:rPr>
              <a:t>de procesos documentados que no están dentro del alcance del Sistema pero que lo afectan.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717615" y="1665968"/>
            <a:ext cx="6534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/>
              <a:t>Fuente : Control de documentos.</a:t>
            </a:r>
          </a:p>
          <a:p>
            <a:r>
              <a:rPr lang="es-MX" dirty="0" smtClean="0"/>
              <a:t>Periodo: Año 215.</a:t>
            </a:r>
            <a:endParaRPr lang="es-MX" dirty="0"/>
          </a:p>
        </p:txBody>
      </p:sp>
      <p:graphicFrame>
        <p:nvGraphicFramePr>
          <p:cNvPr id="7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2657905"/>
              </p:ext>
            </p:extLst>
          </p:nvPr>
        </p:nvGraphicFramePr>
        <p:xfrm>
          <a:off x="1698850" y="2852936"/>
          <a:ext cx="661756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1763688" y="2564904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%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58821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39552" y="332656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>
                <a:solidFill>
                  <a:schemeClr val="bg1"/>
                </a:solidFill>
              </a:rPr>
              <a:t>NOMBRE DEL OBJETIVO DE CALIDAD # 4:</a:t>
            </a:r>
            <a:r>
              <a:rPr lang="es-MX" dirty="0">
                <a:solidFill>
                  <a:schemeClr val="bg1"/>
                </a:solidFill>
              </a:rPr>
              <a:t> Fomentar la cultura de la evaluación y tomar decisiones en base a resultados</a:t>
            </a:r>
            <a:r>
              <a:rPr lang="es-MX" dirty="0" smtClean="0">
                <a:solidFill>
                  <a:schemeClr val="bg1"/>
                </a:solidFill>
              </a:rPr>
              <a:t>.</a:t>
            </a:r>
          </a:p>
          <a:p>
            <a:r>
              <a:rPr lang="es-MX" i="1" dirty="0" smtClean="0">
                <a:solidFill>
                  <a:schemeClr val="bg1"/>
                </a:solidFill>
              </a:rPr>
              <a:t>Porcentaje </a:t>
            </a:r>
            <a:r>
              <a:rPr lang="es-MX" i="1" dirty="0">
                <a:solidFill>
                  <a:schemeClr val="bg1"/>
                </a:solidFill>
              </a:rPr>
              <a:t> de cumplimiento del programa de auditorías internas de calidad. </a:t>
            </a:r>
          </a:p>
        </p:txBody>
      </p:sp>
      <p:graphicFrame>
        <p:nvGraphicFramePr>
          <p:cNvPr id="3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6473432"/>
              </p:ext>
            </p:extLst>
          </p:nvPr>
        </p:nvGraphicFramePr>
        <p:xfrm>
          <a:off x="2483767" y="1844824"/>
          <a:ext cx="5544617" cy="4869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395536" y="1532985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Fuente: Auditorias Internas realizadas</a:t>
            </a:r>
          </a:p>
          <a:p>
            <a:r>
              <a:rPr lang="es-MX" dirty="0" smtClean="0"/>
              <a:t>Periodo: 2012-2015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50395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528" y="285562"/>
            <a:ext cx="81369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b="1" dirty="0">
                <a:solidFill>
                  <a:schemeClr val="bg1"/>
                </a:solidFill>
              </a:rPr>
              <a:t>NOMBRE DEL OBJETIVO DE CALIDAD # 5:</a:t>
            </a:r>
            <a:r>
              <a:rPr lang="es-MX" dirty="0">
                <a:solidFill>
                  <a:schemeClr val="bg1"/>
                </a:solidFill>
              </a:rPr>
              <a:t> Proteger y conservar el medio ambiente cumpliendo con las disposiciones legales vigentes</a:t>
            </a:r>
            <a:r>
              <a:rPr lang="es-MX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es-MX" i="1" dirty="0" smtClean="0">
                <a:solidFill>
                  <a:schemeClr val="bg1"/>
                </a:solidFill>
              </a:rPr>
              <a:t>Porcentaje </a:t>
            </a:r>
            <a:r>
              <a:rPr lang="es-MX" i="1" dirty="0">
                <a:solidFill>
                  <a:schemeClr val="bg1"/>
                </a:solidFill>
              </a:rPr>
              <a:t>de cumplimiento  de las disposiciones legales vigentes aplicables relacionadas con la seguridad, Salud Ocupacional  y medio ambiente. </a:t>
            </a:r>
            <a:endParaRPr lang="es-MX" b="0" i="1" dirty="0" smtClean="0">
              <a:solidFill>
                <a:schemeClr val="bg1"/>
              </a:solidFill>
              <a:effectLst/>
            </a:endParaRPr>
          </a:p>
          <a:p>
            <a:r>
              <a:rPr lang="es-MX" dirty="0" smtClean="0"/>
              <a:t/>
            </a:r>
            <a:br>
              <a:rPr lang="es-MX" dirty="0" smtClean="0"/>
            </a:br>
            <a:endParaRPr lang="es-MX" dirty="0"/>
          </a:p>
        </p:txBody>
      </p:sp>
      <p:graphicFrame>
        <p:nvGraphicFramePr>
          <p:cNvPr id="3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3270123"/>
              </p:ext>
            </p:extLst>
          </p:nvPr>
        </p:nvGraphicFramePr>
        <p:xfrm>
          <a:off x="1619672" y="2348880"/>
          <a:ext cx="5924550" cy="4295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Shape 2"/>
          <p:cNvGrpSpPr/>
          <p:nvPr/>
        </p:nvGrpSpPr>
        <p:grpSpPr>
          <a:xfrm>
            <a:off x="2013545" y="2852936"/>
            <a:ext cx="5438775" cy="38100"/>
            <a:chOff x="0" y="0"/>
            <a:chExt cx="5438774" cy="0"/>
          </a:xfrm>
        </p:grpSpPr>
        <p:cxnSp>
          <p:nvCxnSpPr>
            <p:cNvPr id="5" name="Shape 4"/>
            <p:cNvCxnSpPr/>
            <p:nvPr/>
          </p:nvCxnSpPr>
          <p:spPr>
            <a:xfrm>
              <a:off x="0" y="0"/>
              <a:ext cx="5438774" cy="0"/>
            </a:xfrm>
            <a:prstGeom prst="straightConnector1">
              <a:avLst/>
            </a:prstGeom>
            <a:solidFill>
              <a:srgbClr val="FFFFFF"/>
            </a:solidFill>
            <a:ln w="222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" name="Shape 6"/>
          <p:cNvSpPr txBox="1"/>
          <p:nvPr/>
        </p:nvSpPr>
        <p:spPr>
          <a:xfrm>
            <a:off x="4029075" y="2039888"/>
            <a:ext cx="1085850" cy="381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AÑO: 2015</a:t>
            </a:r>
          </a:p>
        </p:txBody>
      </p:sp>
      <p:sp>
        <p:nvSpPr>
          <p:cNvPr id="7" name="Shape 5"/>
          <p:cNvSpPr txBox="1"/>
          <p:nvPr/>
        </p:nvSpPr>
        <p:spPr>
          <a:xfrm>
            <a:off x="107504" y="6402660"/>
            <a:ext cx="3409950" cy="2667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buNone/>
            </a:pPr>
            <a:r>
              <a:rPr lang="en-US" sz="11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FUENTE DE DATOS: Diagnóstico situacional de seguridad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1259632" y="3479791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%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7467283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MEDICIÓN DE OBJETIVOS DE CALIDAD &amp;#x0D;&amp;#x0A;2015&amp;quot;&quot;/&gt;&lt;property id=&quot;20307&quot; value=&quot;256&quot;/&gt;&lt;/object&gt;&lt;object type=&quot;3&quot; unique_id=&quot;10005&quot;&gt;&lt;property id=&quot;20148&quot; value=&quot;5&quot;/&gt;&lt;property id=&quot;20300&quot; value=&quot;Slide 2&quot;/&gt;&lt;property id=&quot;20307&quot; value=&quot;257&quot;/&gt;&lt;/object&gt;&lt;object type=&quot;3&quot; unique_id=&quot;10006&quot;&gt;&lt;property id=&quot;20148&quot; value=&quot;5&quot;/&gt;&lt;property id=&quot;20300&quot; value=&quot;Slide 3&quot;/&gt;&lt;property id=&quot;20307&quot; value=&quot;261&quot;/&gt;&lt;/object&gt;&lt;object type=&quot;3&quot; unique_id=&quot;10007&quot;&gt;&lt;property id=&quot;20148&quot; value=&quot;5&quot;/&gt;&lt;property id=&quot;20300&quot; value=&quot;Slide 4&quot;/&gt;&lt;property id=&quot;20307&quot; value=&quot;258&quot;/&gt;&lt;/object&gt;&lt;object type=&quot;3&quot; unique_id=&quot;10008&quot;&gt;&lt;property id=&quot;20148&quot; value=&quot;5&quot;/&gt;&lt;property id=&quot;20300&quot; value=&quot;Slide 5&quot;/&gt;&lt;property id=&quot;20307&quot; value=&quot;259&quot;/&gt;&lt;/object&gt;&lt;object type=&quot;3&quot; unique_id=&quot;10009&quot;&gt;&lt;property id=&quot;20148&quot; value=&quot;5&quot;/&gt;&lt;property id=&quot;20300&quot; value=&quot;Slide 6&quot;/&gt;&lt;property id=&quot;20307&quot; value=&quot;260&quot;/&gt;&lt;/object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adrícula">
  <a:themeElements>
    <a:clrScheme name="Cuadrícula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Cuadrícula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Cuadrícula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1161</TotalTime>
  <Words>240</Words>
  <Application>Microsoft Office PowerPoint</Application>
  <PresentationFormat>Presentación en pantalla (4:3)</PresentationFormat>
  <Paragraphs>27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Cuadrícula</vt:lpstr>
      <vt:lpstr>MEDICIÓN DE OBJETIVOS DE CALIDAD  2015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IYARI</cp:lastModifiedBy>
  <cp:revision>12</cp:revision>
  <dcterms:created xsi:type="dcterms:W3CDTF">2016-02-08T20:00:09Z</dcterms:created>
  <dcterms:modified xsi:type="dcterms:W3CDTF">2016-03-02T17:07:15Z</dcterms:modified>
</cp:coreProperties>
</file>