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321" r:id="rId2"/>
    <p:sldId id="332" r:id="rId3"/>
    <p:sldId id="274" r:id="rId4"/>
    <p:sldId id="275" r:id="rId5"/>
    <p:sldId id="277" r:id="rId6"/>
    <p:sldId id="276" r:id="rId7"/>
    <p:sldId id="278" r:id="rId8"/>
    <p:sldId id="279" r:id="rId9"/>
    <p:sldId id="281" r:id="rId10"/>
    <p:sldId id="344" r:id="rId11"/>
    <p:sldId id="345" r:id="rId12"/>
    <p:sldId id="346" r:id="rId13"/>
    <p:sldId id="347" r:id="rId14"/>
  </p:sldIdLst>
  <p:sldSz cx="9144000" cy="6858000" type="letter"/>
  <p:notesSz cx="7010400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96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41" autoAdjust="0"/>
    <p:restoredTop sz="94674" autoAdjust="0"/>
  </p:normalViewPr>
  <p:slideViewPr>
    <p:cSldViewPr snapToGrid="0" snapToObjects="1">
      <p:cViewPr varScale="1">
        <p:scale>
          <a:sx n="92" d="100"/>
          <a:sy n="92" d="100"/>
        </p:scale>
        <p:origin x="948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2" d="100"/>
          <a:sy n="52" d="100"/>
        </p:scale>
        <p:origin x="-2892" y="-108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A6D001F-9F8D-4F51-9F03-6F8771CF998B}" type="datetimeFigureOut">
              <a:rPr lang="es-MX" smtClean="0"/>
              <a:pPr/>
              <a:t>10/03/2025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51DCB71-C303-4AA0-9B63-E9C37920F90B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686012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17C21EB-CBC8-4401-97F9-0754550BF3E0}" type="datetimeFigureOut">
              <a:rPr lang="es-MX" smtClean="0"/>
              <a:pPr/>
              <a:t>10/03/2025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F58F95A-40F3-4DED-8F60-B79DF8668F85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21479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95614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95614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050362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78925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344181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92586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857189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894165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309712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10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550620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11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77188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12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693081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13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6111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3AEBD3FF-8AA2-744A-BA52-1D46DDFF6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10/03/2025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09C0D103-F0C5-4645-899B-F1F5BF987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BC4397B9-DCC7-2E45-A036-3E113EBD5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FFB64F17-A758-3943-AA32-36E5E4F453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108" y="69522"/>
            <a:ext cx="536702" cy="7147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Conector recto 6">
            <a:extLst>
              <a:ext uri="{FF2B5EF4-FFF2-40B4-BE49-F238E27FC236}">
                <a16:creationId xmlns:a16="http://schemas.microsoft.com/office/drawing/2014/main" xmlns="" id="{070CD3CE-9C49-0845-93FB-DE13E3035954}"/>
              </a:ext>
            </a:extLst>
          </p:cNvPr>
          <p:cNvCxnSpPr>
            <a:cxnSpLocks/>
          </p:cNvCxnSpPr>
          <p:nvPr userDrawn="1"/>
        </p:nvCxnSpPr>
        <p:spPr>
          <a:xfrm>
            <a:off x="718459" y="190039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uadroTexto 8">
            <a:extLst>
              <a:ext uri="{FF2B5EF4-FFF2-40B4-BE49-F238E27FC236}">
                <a16:creationId xmlns:a16="http://schemas.microsoft.com/office/drawing/2014/main" xmlns="" id="{E86F24AB-960F-8143-8141-F6CB4C915CCA}"/>
              </a:ext>
            </a:extLst>
          </p:cNvPr>
          <p:cNvSpPr txBox="1"/>
          <p:nvPr userDrawn="1"/>
        </p:nvSpPr>
        <p:spPr>
          <a:xfrm>
            <a:off x="758276" y="253794"/>
            <a:ext cx="3435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Hospital Civil de Guadalajara</a:t>
            </a:r>
          </a:p>
        </p:txBody>
      </p:sp>
      <p:pic>
        <p:nvPicPr>
          <p:cNvPr id="8" name="Imagen 13">
            <a:extLst>
              <a:ext uri="{FF2B5EF4-FFF2-40B4-BE49-F238E27FC236}">
                <a16:creationId xmlns:a16="http://schemas.microsoft.com/office/drawing/2014/main" xmlns="" id="{002C7363-425A-8241-A822-89214DED9101}"/>
              </a:ext>
            </a:extLst>
          </p:cNvPr>
          <p:cNvPicPr preferRelativeResize="0"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10650" y="6258564"/>
            <a:ext cx="133350" cy="601200"/>
          </a:xfrm>
          <a:prstGeom prst="rect">
            <a:avLst/>
          </a:prstGeom>
        </p:spPr>
      </p:pic>
      <p:pic>
        <p:nvPicPr>
          <p:cNvPr id="9" name="Imagen 15">
            <a:extLst>
              <a:ext uri="{FF2B5EF4-FFF2-40B4-BE49-F238E27FC236}">
                <a16:creationId xmlns:a16="http://schemas.microsoft.com/office/drawing/2014/main" xmlns="" id="{3B064235-1693-AC43-8CAC-7ABFF2E419C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05005" y="6373723"/>
            <a:ext cx="848980" cy="43348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Paralelogramo 17">
            <a:extLst>
              <a:ext uri="{FF2B5EF4-FFF2-40B4-BE49-F238E27FC236}">
                <a16:creationId xmlns:a16="http://schemas.microsoft.com/office/drawing/2014/main" xmlns="" id="{A978073B-876B-5C44-8718-F8BBC600B044}"/>
              </a:ext>
            </a:extLst>
          </p:cNvPr>
          <p:cNvSpPr/>
          <p:nvPr userDrawn="1"/>
        </p:nvSpPr>
        <p:spPr>
          <a:xfrm>
            <a:off x="286603" y="848288"/>
            <a:ext cx="8567382" cy="360000"/>
          </a:xfrm>
          <a:prstGeom prst="parallelogram">
            <a:avLst/>
          </a:pr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CuadroTexto"/>
          <p:cNvSpPr txBox="1"/>
          <p:nvPr userDrawn="1"/>
        </p:nvSpPr>
        <p:spPr>
          <a:xfrm>
            <a:off x="4182790" y="243161"/>
            <a:ext cx="4906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216° REUNIÓN ORDINARIA DE COMITÉ DE ADMINISTRACIÓN HOSPITALARIA</a:t>
            </a:r>
          </a:p>
          <a:p>
            <a:pPr marL="0" marR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CIERRE PRESUPUESTAL 2024</a:t>
            </a:r>
            <a:endParaRPr lang="es-MX" sz="900" dirty="0">
              <a:solidFill>
                <a:schemeClr val="tx1">
                  <a:lumMod val="50000"/>
                  <a:lumOff val="50000"/>
                </a:schemeClr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839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D80F8ED-13A9-5E48-B278-5636DEE74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32AD6A8D-196A-F940-A5D9-9C53206E5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CD6D3751-D18C-6349-8C64-FF0803D5F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10/03/2025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95DC5338-D7A3-9C4A-A387-A786AC4A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B5A30BED-F314-E74B-A9AD-129CBD7E6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3570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9188E451-A752-FB49-802B-0C644692C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AA86B138-0352-1F4D-85A6-55509A335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 dirty="0"/>
              <a:t>Editar los estilos de texto del patrón
Segundo nivel
Tercer nivel
Cuarto nivel
Quinto nivel</a:t>
            </a:r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26928EC0-311C-B644-BE97-F65483959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4B797-69FB-C541-B6FE-6EDAC61EB2D2}" type="datetimeFigureOut">
              <a:rPr lang="es-MX" smtClean="0"/>
              <a:pPr/>
              <a:t>10/03/2025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3010BD9-A10F-6347-A7E3-E2EB6640E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3457F6D-ED9D-A940-A99E-1A6E796A0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2767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426" y="1910434"/>
            <a:ext cx="8824349" cy="3400425"/>
          </a:xfrm>
          <a:prstGeom prst="rect">
            <a:avLst/>
          </a:prstGeom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31 DE DICIEMBRE DE 2024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3" y="2887429"/>
            <a:ext cx="8829675" cy="1397107"/>
          </a:xfrm>
          <a:prstGeom prst="rect">
            <a:avLst/>
          </a:prstGeom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</a:t>
            </a:r>
            <a:r>
              <a:rPr lang="es-MX" sz="1400" dirty="0">
                <a:solidFill>
                  <a:schemeClr val="bg1"/>
                </a:solidFill>
                <a:latin typeface="Trajan Pro" panose="02020502050506020301" pitchFamily="18" charset="0"/>
              </a:rPr>
              <a:t>31 DE DICIEMBRE DE 2024</a:t>
            </a: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2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428" y="1910435"/>
            <a:ext cx="8829676" cy="2448464"/>
          </a:xfrm>
          <a:prstGeom prst="rect">
            <a:avLst/>
          </a:prstGeom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3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CAPÍTULO DE GASTO AL </a:t>
            </a:r>
            <a:r>
              <a:rPr lang="es-MX" sz="1400" dirty="0">
                <a:solidFill>
                  <a:schemeClr val="bg1"/>
                </a:solidFill>
                <a:latin typeface="Trajan Pro" panose="02020502050506020301" pitchFamily="18" charset="0"/>
              </a:rPr>
              <a:t>31 DE DICIEMBRE DE 2024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74033" y="4462141"/>
            <a:ext cx="4556153" cy="223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50" dirty="0">
                <a:latin typeface="Arial" panose="020B0604020202020204" pitchFamily="34" charset="0"/>
                <a:cs typeface="Arial" panose="020B0604020202020204" pitchFamily="34" charset="0"/>
              </a:rPr>
              <a:t>http://201.131.132.185/PAGs/Sec_Transparencia/transp_VIII_05.php?opcIns=I</a:t>
            </a:r>
          </a:p>
        </p:txBody>
      </p:sp>
    </p:spTree>
    <p:extLst>
      <p:ext uri="{BB962C8B-B14F-4D97-AF65-F5344CB8AC3E}">
        <p14:creationId xmlns:p14="http://schemas.microsoft.com/office/powerpoint/2010/main" val="16137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4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</a:t>
            </a:r>
            <a:r>
              <a:rPr lang="es-MX" sz="1400" dirty="0">
                <a:solidFill>
                  <a:schemeClr val="bg1"/>
                </a:solidFill>
                <a:latin typeface="Trajan Pro" panose="02020502050506020301" pitchFamily="18" charset="0"/>
              </a:rPr>
              <a:t>31 DE DICIEMBRE DE 2024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6" y="1744175"/>
            <a:ext cx="8826938" cy="3048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5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</a:t>
            </a:r>
            <a:r>
              <a:rPr lang="es-MX" sz="1400" dirty="0">
                <a:solidFill>
                  <a:schemeClr val="bg1"/>
                </a:solidFill>
                <a:latin typeface="Trajan Pro" panose="02020502050506020301" pitchFamily="18" charset="0"/>
              </a:rPr>
              <a:t>31 DE DICIEMBRE DE 2024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7" y="1744175"/>
            <a:ext cx="8826938" cy="3644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6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</a:t>
            </a:r>
            <a:r>
              <a:rPr lang="es-MX" sz="1400" dirty="0">
                <a:solidFill>
                  <a:schemeClr val="bg1"/>
                </a:solidFill>
                <a:latin typeface="Trajan Pro" panose="02020502050506020301" pitchFamily="18" charset="0"/>
              </a:rPr>
              <a:t>31 DE DICIEMBRE DE 2024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8" y="1744176"/>
            <a:ext cx="8826938" cy="3661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7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</a:t>
            </a:r>
            <a:r>
              <a:rPr lang="es-MX" sz="1400" dirty="0">
                <a:solidFill>
                  <a:schemeClr val="bg1"/>
                </a:solidFill>
                <a:latin typeface="Trajan Pro" panose="02020502050506020301" pitchFamily="18" charset="0"/>
              </a:rPr>
              <a:t>31 DE DICIEMBRE DE 2024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9" y="1744176"/>
            <a:ext cx="8826938" cy="3493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8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</a:t>
            </a:r>
            <a:r>
              <a:rPr lang="es-MX" sz="1400" dirty="0">
                <a:solidFill>
                  <a:schemeClr val="bg1"/>
                </a:solidFill>
                <a:latin typeface="Trajan Pro" panose="02020502050506020301" pitchFamily="18" charset="0"/>
              </a:rPr>
              <a:t>31 DE DICIEMBRE DE 2024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9" y="1744177"/>
            <a:ext cx="8826938" cy="3501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9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</a:t>
            </a:r>
            <a:r>
              <a:rPr lang="es-MX" sz="1400" dirty="0">
                <a:solidFill>
                  <a:schemeClr val="bg1"/>
                </a:solidFill>
                <a:latin typeface="Trajan Pro" panose="02020502050506020301" pitchFamily="18" charset="0"/>
              </a:rPr>
              <a:t>31 DE DICIEMBRE DE 2024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70" y="1744176"/>
            <a:ext cx="8826938" cy="4248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10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TRANSFERENCIAS POR PARTIDA DE GASTO AL 31 DE DICIEMBRE DE 2024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5013" y="1450980"/>
            <a:ext cx="5133975" cy="4803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671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TRANSFERENCIAS POR PARTIDA DE GASTO AL 31 DE DICIEMBRE DE </a:t>
            </a:r>
            <a:r>
              <a:rPr lang="es-MX" sz="1400" dirty="0">
                <a:solidFill>
                  <a:schemeClr val="bg1"/>
                </a:solidFill>
                <a:latin typeface="Trajan Pro" panose="02020502050506020301" pitchFamily="18" charset="0"/>
              </a:rPr>
              <a:t>2024</a:t>
            </a:r>
            <a:endParaRPr lang="es-MX" sz="1400" dirty="0" smtClean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5013" y="1450980"/>
            <a:ext cx="5133975" cy="4803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545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12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TRANSFERENCIAS POR PARTIDA DE GASTO AL 31 DE DICIEMBRE DE </a:t>
            </a:r>
            <a:r>
              <a:rPr lang="es-MX" sz="1400" dirty="0">
                <a:solidFill>
                  <a:schemeClr val="bg1"/>
                </a:solidFill>
                <a:latin typeface="Trajan Pro" panose="02020502050506020301" pitchFamily="18" charset="0"/>
              </a:rPr>
              <a:t>2024</a:t>
            </a:r>
            <a:endParaRPr lang="es-MX" sz="1400" dirty="0" smtClean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5013" y="1450980"/>
            <a:ext cx="5133975" cy="4803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811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5013" y="1450980"/>
            <a:ext cx="5133975" cy="5046994"/>
          </a:xfrm>
          <a:prstGeom prst="rect">
            <a:avLst/>
          </a:prstGeom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13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TRANSFERENCIAS POR PARTIDA DE GASTO AL 31 DE DICIEMBRE DE </a:t>
            </a:r>
            <a:r>
              <a:rPr lang="es-MX" sz="1400" dirty="0">
                <a:solidFill>
                  <a:schemeClr val="bg1"/>
                </a:solidFill>
                <a:latin typeface="Trajan Pro" panose="02020502050506020301" pitchFamily="18" charset="0"/>
              </a:rPr>
              <a:t>2024</a:t>
            </a:r>
            <a:endParaRPr lang="es-MX" sz="1400" dirty="0" smtClean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6688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2236</TotalTime>
  <Words>184</Words>
  <Application>Microsoft Office PowerPoint</Application>
  <PresentationFormat>Carta (216 x 279 mm)</PresentationFormat>
  <Paragraphs>40</Paragraphs>
  <Slides>13</Slides>
  <Notes>13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Trajan Pro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Cuenta Microsoft</cp:lastModifiedBy>
  <cp:revision>243</cp:revision>
  <dcterms:created xsi:type="dcterms:W3CDTF">2019-08-05T21:51:21Z</dcterms:created>
  <dcterms:modified xsi:type="dcterms:W3CDTF">2025-03-10T20:30:52Z</dcterms:modified>
</cp:coreProperties>
</file>