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71" r:id="rId2"/>
    <p:sldId id="272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 varScale="1">
        <p:scale>
          <a:sx n="60" d="100"/>
          <a:sy n="60" d="100"/>
        </p:scale>
        <p:origin x="96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20\Comite%20de%20Administracion%20Hospitalaria\03%20Marzo\hoja%20de%20trabajo%20corte%20marzo%20202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20\Comite%20de%20Administracion%20Hospitalaria\03%20Marzo\hoja%20de%20trabajo%20corte%20marzo%20202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20\Comite%20de%20Administracion%20Hospitalaria\02%20Febrero\hoja%20de%20trabajo%20corte%20febrero%2020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Recurso Federal                                             </a:t>
            </a:r>
            <a:endParaRPr lang="en-US" sz="1200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graficos!#REF!</c:f>
              <c:strCache>
                <c:ptCount val="1"/>
                <c:pt idx="0">
                  <c:v>#REF!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3332940614343463E-2"/>
                  <c:y val="-3.3843987892318073E-2"/>
                </c:manualLayout>
              </c:layout>
              <c:tx>
                <c:rich>
                  <a:bodyPr/>
                  <a:lstStyle/>
                  <a:p>
                    <a:pPr>
                      <a:defRPr sz="800"/>
                    </a:pPr>
                    <a:r>
                      <a:rPr lang="en-US" sz="800"/>
                      <a:t>S 3,084,966,944 100.00% 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31677368259143E-2"/>
                  <c:y val="-2.9054816423809134E-2"/>
                </c:manualLayout>
              </c:layout>
              <c:tx>
                <c:rich>
                  <a:bodyPr/>
                  <a:lstStyle/>
                  <a:p>
                    <a:pPr>
                      <a:defRPr sz="800"/>
                    </a:pPr>
                    <a:r>
                      <a:rPr lang="en-US" sz="800"/>
                      <a:t>S 771,241,734 25.00% 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graficos!$B$25:$C$25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graficos!$B$26:$C$26</c:f>
              <c:numCache>
                <c:formatCode>_(* #,##0.00_);_(* \(#,##0.00\);_(* "-"??_);_(@_)</c:formatCode>
                <c:ptCount val="2"/>
                <c:pt idx="0">
                  <c:v>3084966944</c:v>
                </c:pt>
                <c:pt idx="1">
                  <c:v>771241734.50999999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1061288"/>
        <c:axId val="421066384"/>
        <c:axId val="0"/>
      </c:bar3DChart>
      <c:catAx>
        <c:axId val="421061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21066384"/>
        <c:crosses val="autoZero"/>
        <c:auto val="1"/>
        <c:lblAlgn val="ctr"/>
        <c:lblOffset val="100"/>
        <c:noMultiLvlLbl val="0"/>
      </c:catAx>
      <c:valAx>
        <c:axId val="421066384"/>
        <c:scaling>
          <c:orientation val="minMax"/>
        </c:scaling>
        <c:delete val="0"/>
        <c:axPos val="l"/>
        <c:majorGridlines/>
        <c:numFmt formatCode="_(&quot;$&quot;* #,##0.00_);_(&quot;$&quot;* \(#,##0.00\);_(&quot;$&quot;* &quot;-&quot;??_);_(@_)" sourceLinked="0"/>
        <c:majorTickMark val="out"/>
        <c:minorTickMark val="none"/>
        <c:tickLblPos val="nextTo"/>
        <c:crossAx val="421061288"/>
        <c:crosses val="autoZero"/>
        <c:crossBetween val="between"/>
        <c:majorUnit val="1000000000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Origen Estatal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6726618547681541"/>
          <c:y val="0.21226295388573149"/>
          <c:w val="0.70217825896762909"/>
          <c:h val="0.6232486833185602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graficos!$A$10</c:f>
              <c:strCache>
                <c:ptCount val="1"/>
                <c:pt idx="0">
                  <c:v>ORIGEN ESTATAL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7222047244094577E-2"/>
                  <c:y val="-4.2762392343542704E-2"/>
                </c:manualLayout>
              </c:layout>
              <c:tx>
                <c:rich>
                  <a:bodyPr/>
                  <a:lstStyle/>
                  <a:p>
                    <a:r>
                      <a:rPr lang="en-US" sz="800"/>
                      <a:t>S</a:t>
                    </a:r>
                    <a:r>
                      <a:rPr lang="en-US"/>
                      <a:t> 917,728,961</a:t>
                    </a:r>
                  </a:p>
                  <a:p>
                    <a:r>
                      <a:rPr lang="en-US"/>
                      <a:t>100.00%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6111111111111163E-2"/>
                  <c:y val="-5.5555439676000774E-2"/>
                </c:manualLayout>
              </c:layout>
              <c:tx>
                <c:rich>
                  <a:bodyPr/>
                  <a:lstStyle/>
                  <a:p>
                    <a:r>
                      <a:rPr lang="en-US" sz="800"/>
                      <a:t> </a:t>
                    </a:r>
                    <a:r>
                      <a:rPr lang="en-US"/>
                      <a:t>S 229,432,239 25.00%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graficos!$B$9:$C$9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graficos!$B$10:$C$10</c:f>
              <c:numCache>
                <c:formatCode>_(* #,##0.00_);_(* \(#,##0.00\);_(* "-"??_);_(@_)</c:formatCode>
                <c:ptCount val="2"/>
                <c:pt idx="0">
                  <c:v>917728961</c:v>
                </c:pt>
                <c:pt idx="1">
                  <c:v>229432239.63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1067168"/>
        <c:axId val="421062072"/>
        <c:axId val="0"/>
      </c:bar3DChart>
      <c:catAx>
        <c:axId val="421067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21062072"/>
        <c:crosses val="autoZero"/>
        <c:auto val="1"/>
        <c:lblAlgn val="ctr"/>
        <c:lblOffset val="100"/>
        <c:noMultiLvlLbl val="0"/>
      </c:catAx>
      <c:valAx>
        <c:axId val="421062072"/>
        <c:scaling>
          <c:orientation val="minMax"/>
        </c:scaling>
        <c:delete val="0"/>
        <c:axPos val="l"/>
        <c:majorGridlines/>
        <c:numFmt formatCode="_(&quot;$&quot;* #,##0.00_);_(&quot;$&quot;* \(#,##0.00\);_(&quot;$&quot;* &quot;-&quot;??_);_(@_)" sourceLinked="0"/>
        <c:majorTickMark val="out"/>
        <c:minorTickMark val="none"/>
        <c:tickLblPos val="nextTo"/>
        <c:crossAx val="421067168"/>
        <c:crosses val="autoZero"/>
        <c:crossBetween val="between"/>
        <c:majorUnit val="500000000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Ingresos </a:t>
            </a:r>
            <a:r>
              <a:rPr lang="en-US" sz="1800"/>
              <a:t>Seguro Popular 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2071933839387495"/>
          <c:y val="0.26502574582757332"/>
          <c:w val="0.64261400456325435"/>
          <c:h val="0.5453731642323324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graficos!$A$50</c:f>
              <c:strCache>
                <c:ptCount val="1"/>
                <c:pt idx="0">
                  <c:v>Seguro Popular Noviembre 2019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7777682997983482E-2"/>
                  <c:y val="-3.9334014545891686E-2"/>
                </c:manualLayout>
              </c:layout>
              <c:tx>
                <c:rich>
                  <a:bodyPr/>
                  <a:lstStyle/>
                  <a:p>
                    <a:r>
                      <a:rPr lang="en-US" sz="800"/>
                      <a:t>S</a:t>
                    </a:r>
                    <a:r>
                      <a:rPr lang="en-US" sz="900"/>
                      <a:t> </a:t>
                    </a:r>
                    <a:r>
                      <a:rPr lang="en-US"/>
                      <a:t>900,000,000 100%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3333333333333444E-2"/>
                  <c:y val="-7.407407407407407E-2"/>
                </c:manualLayout>
              </c:layout>
              <c:tx>
                <c:rich>
                  <a:bodyPr/>
                  <a:lstStyle/>
                  <a:p>
                    <a:r>
                      <a:rPr lang="en-US" sz="800"/>
                      <a:t>S 0.00</a:t>
                    </a:r>
                  </a:p>
                  <a:p>
                    <a:r>
                      <a:rPr lang="en-US"/>
                      <a:t>0.00%  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graficos!$B$49:$C$49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graficos!$B$50:$C$50</c:f>
              <c:numCache>
                <c:formatCode>_(* #,##0.00_);_(* \(#,##0.00\);_(* "-"??_);_(@_)</c:formatCode>
                <c:ptCount val="2"/>
                <c:pt idx="0">
                  <c:v>900000000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1063640"/>
        <c:axId val="421065992"/>
        <c:axId val="0"/>
      </c:bar3DChart>
      <c:catAx>
        <c:axId val="421063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21065992"/>
        <c:crosses val="autoZero"/>
        <c:auto val="1"/>
        <c:lblAlgn val="ctr"/>
        <c:lblOffset val="100"/>
        <c:noMultiLvlLbl val="0"/>
      </c:catAx>
      <c:valAx>
        <c:axId val="421065992"/>
        <c:scaling>
          <c:orientation val="minMax"/>
        </c:scaling>
        <c:delete val="0"/>
        <c:axPos val="l"/>
        <c:majorGridlines/>
        <c:numFmt formatCode="_(&quot;$&quot;* #,##0.00_);_(&quot;$&quot;* \(#,##0.00\);_(&quot;$&quot;* &quot;-&quot;??_);_(@_)" sourceLinked="0"/>
        <c:majorTickMark val="out"/>
        <c:minorTickMark val="none"/>
        <c:tickLblPos val="nextTo"/>
        <c:crossAx val="421063640"/>
        <c:crosses val="autoZero"/>
        <c:crossBetween val="between"/>
        <c:majorUnit val="500000000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07/05/2020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1287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07/05/2020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164°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 MARZO DE 2020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07/05/2020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07/05/2020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package" Target="../embeddings/Hoja_de_c_lculo_de_Microsoft_Excel1.xlsx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package" Target="../embeddings/Hoja_de_c_lculo_de_Microsoft_Excel2.xlsx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package" Target="../embeddings/Hoja_de_c_lculo_de_Microsoft_Excel3.xlsx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emf"/><Relationship Id="rId5" Type="http://schemas.openxmlformats.org/officeDocument/2006/relationships/package" Target="../embeddings/Hoja_de_c_lculo_de_Microsoft_Excel4.xlsx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emf"/><Relationship Id="rId5" Type="http://schemas.openxmlformats.org/officeDocument/2006/relationships/package" Target="../embeddings/Hoja_de_c_lculo_de_Microsoft_Excel5.xlsx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emf"/><Relationship Id="rId5" Type="http://schemas.openxmlformats.org/officeDocument/2006/relationships/package" Target="../embeddings/Hoja_de_c_lculo_de_Microsoft_Excel6.xlsx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.emf"/><Relationship Id="rId5" Type="http://schemas.openxmlformats.org/officeDocument/2006/relationships/package" Target="../embeddings/Hoja_de_c_lculo_de_Microsoft_Excel7.xlsx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1.emf"/><Relationship Id="rId5" Type="http://schemas.openxmlformats.org/officeDocument/2006/relationships/package" Target="../embeddings/Hoja_de_c_lculo_de_Microsoft_Excel8.xlsx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2.emf"/><Relationship Id="rId5" Type="http://schemas.openxmlformats.org/officeDocument/2006/relationships/package" Target="../embeddings/Hoja_de_c_lculo_de_Microsoft_Excel9.xlsx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3.emf"/><Relationship Id="rId5" Type="http://schemas.openxmlformats.org/officeDocument/2006/relationships/package" Target="../embeddings/Hoja_de_c_lculo_de_Microsoft_Excel10.xlsx"/><Relationship Id="rId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60" name="Object 12"/>
          <p:cNvGraphicFramePr>
            <a:graphicFrameLocks noChangeAspect="1"/>
          </p:cNvGraphicFramePr>
          <p:nvPr/>
        </p:nvGraphicFramePr>
        <p:xfrm>
          <a:off x="449850" y="1259032"/>
          <a:ext cx="8333942" cy="5300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1" name="Hoja de cálculo" r:id="rId5" imgW="8715311" imgH="5543626" progId="Excel.Sheet.12">
                  <p:embed/>
                </p:oleObj>
              </mc:Choice>
              <mc:Fallback>
                <p:oleObj name="Hoja de cálculo" r:id="rId5" imgW="8715311" imgH="5543626" progId="Excel.Sheet.12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50" y="1259032"/>
                        <a:ext cx="8333942" cy="53009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MARZO DE 2020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7 Gráfico"/>
          <p:cNvGraphicFramePr/>
          <p:nvPr/>
        </p:nvGraphicFramePr>
        <p:xfrm>
          <a:off x="4876800" y="1330032"/>
          <a:ext cx="3819525" cy="248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4 Gráfico"/>
          <p:cNvGraphicFramePr/>
          <p:nvPr/>
        </p:nvGraphicFramePr>
        <p:xfrm>
          <a:off x="304800" y="1330032"/>
          <a:ext cx="3810000" cy="250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8 Gráfico"/>
          <p:cNvGraphicFramePr/>
          <p:nvPr/>
        </p:nvGraphicFramePr>
        <p:xfrm>
          <a:off x="2666999" y="3904385"/>
          <a:ext cx="3810001" cy="249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GRÁFICOS REPRESENTATIVOS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10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0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82" name="Object 10"/>
          <p:cNvGraphicFramePr>
            <a:graphicFrameLocks noChangeAspect="1"/>
          </p:cNvGraphicFramePr>
          <p:nvPr/>
        </p:nvGraphicFramePr>
        <p:xfrm>
          <a:off x="107506" y="1700808"/>
          <a:ext cx="8928992" cy="3634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3" name="Hoja de cálculo" r:id="rId5" imgW="7581829" imgH="3086151" progId="Excel.Sheet.12">
                  <p:embed/>
                </p:oleObj>
              </mc:Choice>
              <mc:Fallback>
                <p:oleObj name="Hoja de cálculo" r:id="rId5" imgW="7581829" imgH="3086151" progId="Excel.Sheet.12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6" y="1700808"/>
                        <a:ext cx="8928992" cy="36344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ESTADO DEL EJERCICIO DE EGRESOS POR CAPÍTULO DE GASTO 2020</a:t>
            </a:r>
          </a:p>
        </p:txBody>
      </p:sp>
    </p:spTree>
    <p:extLst>
      <p:ext uri="{BB962C8B-B14F-4D97-AF65-F5344CB8AC3E}">
        <p14:creationId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04" name="Object 8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5" name="Hoja de cálculo" r:id="rId5" imgW="8334424" imgH="3943460" progId="Excel.Sheet.12">
                  <p:embed/>
                </p:oleObj>
              </mc:Choice>
              <mc:Fallback>
                <p:oleObj name="Hoja de cálculo" r:id="rId5" imgW="8334424" imgH="3943460" progId="Excel.Sheet.12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394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7" name="Object 7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Hoja de cálculo" r:id="rId5" imgW="8334424" imgH="4248215" progId="Excel.Sheet.12">
                  <p:embed/>
                </p:oleObj>
              </mc:Choice>
              <mc:Fallback>
                <p:oleObj name="Hoja de cálculo" r:id="rId5" imgW="8334424" imgH="4248215" progId="Excel.Sheet.12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424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395288" y="1557340"/>
          <a:ext cx="8334375" cy="442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4" name="Hoja de cálculo" r:id="rId5" imgW="8334424" imgH="4429070" progId="Excel.Sheet.12">
                  <p:embed/>
                </p:oleObj>
              </mc:Choice>
              <mc:Fallback>
                <p:oleObj name="Hoja de cálculo" r:id="rId5" imgW="8334424" imgH="4429070" progId="Excel.Sheet.12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40"/>
                        <a:ext cx="8334375" cy="442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6" name="Object 8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7" name="Hoja de cálculo" r:id="rId5" imgW="8334424" imgH="4086255" progId="Excel.Sheet.12">
                  <p:embed/>
                </p:oleObj>
              </mc:Choice>
              <mc:Fallback>
                <p:oleObj name="Hoja de cálculo" r:id="rId5" imgW="8334424" imgH="4086255" progId="Excel.Sheet.12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408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01" name="Object 9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2" name="Hoja de cálculo" r:id="rId5" imgW="8334424" imgH="4086255" progId="Excel.Sheet.12">
                  <p:embed/>
                </p:oleObj>
              </mc:Choice>
              <mc:Fallback>
                <p:oleObj name="Hoja de cálculo" r:id="rId5" imgW="8334424" imgH="4086255" progId="Excel.Sheet.12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408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4" name="Object 8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5" name="Hoja de cálculo" r:id="rId5" imgW="8334424" imgH="4257662" progId="Excel.Sheet.12">
                  <p:embed/>
                </p:oleObj>
              </mc:Choice>
              <mc:Fallback>
                <p:oleObj name="Hoja de cálculo" r:id="rId5" imgW="8334424" imgH="4257662" progId="Excel.Sheet.12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425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9" name="Object 9"/>
          <p:cNvGraphicFramePr>
            <a:graphicFrameLocks noChangeAspect="1"/>
          </p:cNvGraphicFramePr>
          <p:nvPr/>
        </p:nvGraphicFramePr>
        <p:xfrm>
          <a:off x="395288" y="1557340"/>
          <a:ext cx="8334375" cy="377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0" name="Hoja de cálculo" r:id="rId5" imgW="8334424" imgH="3771782" progId="Excel.Sheet.12">
                  <p:embed/>
                </p:oleObj>
              </mc:Choice>
              <mc:Fallback>
                <p:oleObj name="Hoja de cálculo" r:id="rId5" imgW="8334424" imgH="3771782" progId="Excel.Sheet.12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40"/>
                        <a:ext cx="8334375" cy="377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74" name="Object 10"/>
          <p:cNvGraphicFramePr>
            <a:graphicFrameLocks noChangeAspect="1"/>
          </p:cNvGraphicFramePr>
          <p:nvPr/>
        </p:nvGraphicFramePr>
        <p:xfrm>
          <a:off x="395537" y="1557338"/>
          <a:ext cx="8334375" cy="349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5" name="Hoja de cálculo" r:id="rId5" imgW="8334424" imgH="3495640" progId="Excel.Sheet.12">
                  <p:embed/>
                </p:oleObj>
              </mc:Choice>
              <mc:Fallback>
                <p:oleObj name="Hoja de cálculo" r:id="rId5" imgW="8334424" imgH="3495640" progId="Excel.Sheet.12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7" y="1557338"/>
                        <a:ext cx="8334375" cy="349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157</Words>
  <Application>Microsoft Office PowerPoint</Application>
  <PresentationFormat>Carta (216 x 279 mm)</PresentationFormat>
  <Paragraphs>43</Paragraphs>
  <Slides>11</Slides>
  <Notes>10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Trajan Pro</vt:lpstr>
      <vt:lpstr>Tema de Office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TRANSPARENCIA</cp:lastModifiedBy>
  <cp:revision>61</cp:revision>
  <dcterms:created xsi:type="dcterms:W3CDTF">2019-08-05T21:51:21Z</dcterms:created>
  <dcterms:modified xsi:type="dcterms:W3CDTF">2020-05-07T19:05:36Z</dcterms:modified>
</cp:coreProperties>
</file>