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Default Extension="xlsx" ContentType="application/vnd.openxmlformats-officedocument.spreadsheetml.sheet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9" r:id="rId1"/>
  </p:sldMasterIdLst>
  <p:notesMasterIdLst>
    <p:notesMasterId r:id="rId11"/>
  </p:notesMasterIdLst>
  <p:handoutMasterIdLst>
    <p:handoutMasterId r:id="rId12"/>
  </p:handoutMasterIdLst>
  <p:sldIdLst>
    <p:sldId id="401" r:id="rId2"/>
    <p:sldId id="393" r:id="rId3"/>
    <p:sldId id="394" r:id="rId4"/>
    <p:sldId id="395" r:id="rId5"/>
    <p:sldId id="396" r:id="rId6"/>
    <p:sldId id="397" r:id="rId7"/>
    <p:sldId id="398" r:id="rId8"/>
    <p:sldId id="399" r:id="rId9"/>
    <p:sldId id="400" r:id="rId10"/>
  </p:sldIdLst>
  <p:sldSz cx="9144000" cy="6858000" type="screen4x3"/>
  <p:notesSz cx="9296400" cy="7010400"/>
  <p:defaultTextStyle>
    <a:defPPr>
      <a:defRPr lang="es-ES_tradnl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51012"/>
    <a:srgbClr val="990000"/>
    <a:srgbClr val="0F3661"/>
    <a:srgbClr val="0000FF"/>
    <a:srgbClr val="D9D9D9"/>
    <a:srgbClr val="6699CC"/>
    <a:srgbClr val="E8E8E8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C2FFA5D-87B4-456A-9821-1D502468CF0F}" styleName="Estilo temático 1 - Énfasis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E25E649-3F16-4E02-A733-19D2CDBF48F0}" styleName="Estilo medio 3 - Énfasis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Estilo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9599" autoAdjust="0"/>
    <p:restoredTop sz="94359" autoAdjust="0"/>
  </p:normalViewPr>
  <p:slideViewPr>
    <p:cSldViewPr snapToObjects="1">
      <p:cViewPr varScale="1">
        <p:scale>
          <a:sx n="66" d="100"/>
          <a:sy n="66" d="100"/>
        </p:scale>
        <p:origin x="-1003" y="-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Objects="1">
      <p:cViewPr varScale="1">
        <p:scale>
          <a:sx n="69" d="100"/>
          <a:sy n="69" d="100"/>
        </p:scale>
        <p:origin x="-2004" y="-90"/>
      </p:cViewPr>
      <p:guideLst>
        <p:guide orient="horz" pos="2208"/>
        <p:guide pos="2928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1" y="1"/>
            <a:ext cx="4028440" cy="35076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 dirty="0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5265810" y="1"/>
            <a:ext cx="4028440" cy="35076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618CEF-2114-4DD2-A5CE-3EA012E3BA62}" type="datetimeFigureOut">
              <a:rPr lang="es-MX" smtClean="0"/>
              <a:pPr/>
              <a:t>12/04/2018</a:t>
            </a:fld>
            <a:endParaRPr lang="es-MX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1" y="6658443"/>
            <a:ext cx="4028440" cy="350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5265810" y="6658443"/>
            <a:ext cx="4028440" cy="350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27F73F-20D3-44BC-9C07-21559A56645B}" type="slidenum">
              <a:rPr lang="es-MX" smtClean="0"/>
              <a:pPr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="" xmlns:p14="http://schemas.microsoft.com/office/powerpoint/2010/main" val="137350323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4028440" cy="350760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s-ES_tradnl" dirty="0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5265810" y="1"/>
            <a:ext cx="4028440" cy="350760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BB4722B0-1D3C-4972-B192-AFA4F662E75B}" type="datetimeFigureOut">
              <a:rPr lang="es-ES_tradnl"/>
              <a:pPr>
                <a:defRPr/>
              </a:pPr>
              <a:t>12/04/2018</a:t>
            </a:fld>
            <a:endParaRPr lang="es-ES_tradnl" dirty="0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2897188" y="525463"/>
            <a:ext cx="3505200" cy="2628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46" tIns="46223" rIns="92446" bIns="46223" rtlCol="0" anchor="ctr"/>
          <a:lstStyle/>
          <a:p>
            <a:pPr lvl="0"/>
            <a:endParaRPr lang="es-ES_tradnl" noProof="0" dirty="0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929640" y="3330420"/>
            <a:ext cx="7437120" cy="3154441"/>
          </a:xfrm>
          <a:prstGeom prst="rect">
            <a:avLst/>
          </a:prstGeom>
        </p:spPr>
        <p:txBody>
          <a:bodyPr vert="horz" lIns="92446" tIns="46223" rIns="92446" bIns="46223" rtlCol="0">
            <a:normAutofit/>
          </a:bodyPr>
          <a:lstStyle/>
          <a:p>
            <a:pPr lvl="0"/>
            <a:r>
              <a:rPr lang="es-ES_tradnl" noProof="0" smtClean="0"/>
              <a:t>Haga clic para modificar el estilo de texto del patrón</a:t>
            </a:r>
          </a:p>
          <a:p>
            <a:pPr lvl="1"/>
            <a:r>
              <a:rPr lang="es-ES_tradnl" noProof="0" smtClean="0"/>
              <a:t>Segundo nivel</a:t>
            </a:r>
          </a:p>
          <a:p>
            <a:pPr lvl="2"/>
            <a:r>
              <a:rPr lang="es-ES_tradnl" noProof="0" smtClean="0"/>
              <a:t>Tercer nivel</a:t>
            </a:r>
          </a:p>
          <a:p>
            <a:pPr lvl="3"/>
            <a:r>
              <a:rPr lang="es-ES_tradnl" noProof="0" smtClean="0"/>
              <a:t>Cuarto nivel</a:t>
            </a:r>
          </a:p>
          <a:p>
            <a:pPr lvl="4"/>
            <a:r>
              <a:rPr lang="es-ES_tradnl" noProof="0" smtClean="0"/>
              <a:t>Quinto nivel</a:t>
            </a:r>
            <a:endParaRPr lang="es-ES_tradnl" noProof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1" y="6658443"/>
            <a:ext cx="4028440" cy="350760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s-ES_tradnl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5265810" y="6658443"/>
            <a:ext cx="4028440" cy="350760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7DC1082F-6BF0-4E2C-AAC9-0E5251F0D7F7}" type="slidenum">
              <a:rPr lang="es-ES_tradnl"/>
              <a:pPr>
                <a:defRPr/>
              </a:pPr>
              <a:t>‹Nº›</a:t>
            </a:fld>
            <a:endParaRPr lang="es-ES_tradnl" dirty="0"/>
          </a:p>
        </p:txBody>
      </p:sp>
    </p:spTree>
    <p:extLst>
      <p:ext uri="{BB962C8B-B14F-4D97-AF65-F5344CB8AC3E}">
        <p14:creationId xmlns="" xmlns:p14="http://schemas.microsoft.com/office/powerpoint/2010/main" val="28201775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1</a:t>
            </a:fld>
            <a:endParaRPr lang="es-ES_tradnl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2</a:t>
            </a:fld>
            <a:endParaRPr lang="es-ES_tradnl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3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4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5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6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7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8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9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7468" name="Group 2"/>
          <p:cNvGrpSpPr>
            <a:grpSpLocks/>
          </p:cNvGrpSpPr>
          <p:nvPr userDrawn="1"/>
        </p:nvGrpSpPr>
        <p:grpSpPr bwMode="auto">
          <a:xfrm>
            <a:off x="612440" y="3784600"/>
            <a:ext cx="7920000" cy="36513"/>
            <a:chOff x="1920" y="849"/>
            <a:chExt cx="4992" cy="63"/>
          </a:xfrm>
        </p:grpSpPr>
        <p:sp>
          <p:nvSpPr>
            <p:cNvPr id="1032" name="Rectangle 3"/>
            <p:cNvSpPr>
              <a:spLocks noChangeArrowheads="1"/>
            </p:cNvSpPr>
            <p:nvPr/>
          </p:nvSpPr>
          <p:spPr bwMode="auto">
            <a:xfrm>
              <a:off x="1920" y="849"/>
              <a:ext cx="4992" cy="48"/>
            </a:xfrm>
            <a:prstGeom prst="rect">
              <a:avLst/>
            </a:prstGeom>
            <a:solidFill>
              <a:schemeClr val="bg1"/>
            </a:solidFill>
            <a:ln w="12700" cap="sq" cmpd="tri">
              <a:solidFill>
                <a:srgbClr val="751012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defTabSz="914400">
                <a:defRPr/>
              </a:pPr>
              <a:endParaRPr lang="es-ES" dirty="0">
                <a:cs typeface="Arial" charset="0"/>
              </a:endParaRPr>
            </a:p>
          </p:txBody>
        </p:sp>
        <p:sp>
          <p:nvSpPr>
            <p:cNvPr id="1033" name="Rectangle 4"/>
            <p:cNvSpPr>
              <a:spLocks noChangeArrowheads="1"/>
            </p:cNvSpPr>
            <p:nvPr/>
          </p:nvSpPr>
          <p:spPr bwMode="white">
            <a:xfrm>
              <a:off x="1920" y="864"/>
              <a:ext cx="4992" cy="48"/>
            </a:xfrm>
            <a:prstGeom prst="rect">
              <a:avLst/>
            </a:prstGeom>
            <a:solidFill>
              <a:schemeClr val="bg1"/>
            </a:solidFill>
            <a:ln w="6350" cap="sq" cmpd="tri">
              <a:solidFill>
                <a:srgbClr val="751012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defTabSz="914400">
                <a:defRPr/>
              </a:pPr>
              <a:endParaRPr lang="es-ES" dirty="0">
                <a:cs typeface="Arial" charset="0"/>
              </a:endParaRPr>
            </a:p>
          </p:txBody>
        </p:sp>
      </p:grpSp>
      <p:pic>
        <p:nvPicPr>
          <p:cNvPr id="9" name="8 Imagen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647" y="5983724"/>
            <a:ext cx="9180000" cy="909714"/>
          </a:xfrm>
          <a:prstGeom prst="rect">
            <a:avLst/>
          </a:prstGeom>
        </p:spPr>
      </p:pic>
      <p:pic>
        <p:nvPicPr>
          <p:cNvPr id="10" name="9 Imagen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87200" cy="1135551"/>
          </a:xfrm>
          <a:prstGeom prst="rect">
            <a:avLst/>
          </a:prstGeom>
        </p:spPr>
      </p:pic>
      <p:sp>
        <p:nvSpPr>
          <p:cNvPr id="11" name="WordArt 5"/>
          <p:cNvSpPr>
            <a:spLocks noChangeArrowheads="1" noChangeShapeType="1"/>
          </p:cNvSpPr>
          <p:nvPr userDrawn="1"/>
        </p:nvSpPr>
        <p:spPr bwMode="auto">
          <a:xfrm>
            <a:off x="755576" y="2740025"/>
            <a:ext cx="7557665" cy="8763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r"/>
            <a:r>
              <a:rPr lang="es-MX" sz="2800" b="1" i="0" kern="10" dirty="0">
                <a:ln w="9525">
                  <a:noFill/>
                  <a:round/>
                  <a:headEnd/>
                  <a:tailEnd/>
                </a:ln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Comité de Administración Hospitalaria</a:t>
            </a:r>
          </a:p>
          <a:p>
            <a:pPr algn="r"/>
            <a:r>
              <a:rPr lang="es-MX" sz="2800" b="1" i="0" kern="10" dirty="0" smtClean="0">
                <a:ln w="9525">
                  <a:noFill/>
                  <a:round/>
                  <a:headEnd/>
                  <a:tailEnd/>
                </a:ln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Centésima Cuadragésima Tercera Reunión </a:t>
            </a:r>
            <a:r>
              <a:rPr lang="es-MX" sz="2800" b="1" i="0" kern="10" dirty="0">
                <a:ln w="9525">
                  <a:noFill/>
                  <a:round/>
                  <a:headEnd/>
                  <a:tailEnd/>
                </a:ln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Ordinaria</a:t>
            </a:r>
          </a:p>
        </p:txBody>
      </p:sp>
      <p:sp>
        <p:nvSpPr>
          <p:cNvPr id="12" name="WordArt 11"/>
          <p:cNvSpPr>
            <a:spLocks noChangeArrowheads="1" noChangeShapeType="1"/>
          </p:cNvSpPr>
          <p:nvPr userDrawn="1"/>
        </p:nvSpPr>
        <p:spPr bwMode="auto">
          <a:xfrm>
            <a:off x="6516216" y="3965575"/>
            <a:ext cx="1800200" cy="3600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s-MX" sz="2800" b="1" i="0" kern="10" dirty="0" smtClean="0">
                <a:ln w="9525">
                  <a:noFill/>
                  <a:round/>
                  <a:headEnd/>
                  <a:tailEnd/>
                </a:ln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Marzo </a:t>
            </a:r>
            <a:r>
              <a:rPr lang="es-MX" sz="2800" b="1" i="0" kern="10" baseline="0" dirty="0" smtClean="0">
                <a:ln w="9525">
                  <a:noFill/>
                  <a:round/>
                  <a:headEnd/>
                  <a:tailEnd/>
                </a:ln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/ </a:t>
            </a:r>
            <a:r>
              <a:rPr lang="es-MX" sz="2800" b="1" i="0" kern="10" dirty="0" smtClean="0">
                <a:ln w="9525">
                  <a:noFill/>
                  <a:round/>
                  <a:headEnd/>
                  <a:tailEnd/>
                </a:ln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2018</a:t>
            </a:r>
            <a:endParaRPr lang="es-MX" sz="2800" b="1" i="0" kern="10" dirty="0">
              <a:ln w="9525">
                <a:noFill/>
                <a:round/>
                <a:headEnd/>
                <a:tailEnd/>
              </a:ln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4 Grupo"/>
          <p:cNvGrpSpPr/>
          <p:nvPr userDrawn="1"/>
        </p:nvGrpSpPr>
        <p:grpSpPr>
          <a:xfrm>
            <a:off x="0" y="382"/>
            <a:ext cx="9144000" cy="794855"/>
            <a:chOff x="72669" y="63945"/>
            <a:chExt cx="8963827" cy="794855"/>
          </a:xfrm>
        </p:grpSpPr>
        <p:pic>
          <p:nvPicPr>
            <p:cNvPr id="6" name="5 Imagen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669" y="63945"/>
              <a:ext cx="8963827" cy="794855"/>
            </a:xfrm>
            <a:prstGeom prst="rect">
              <a:avLst/>
            </a:prstGeom>
          </p:spPr>
        </p:pic>
        <p:sp>
          <p:nvSpPr>
            <p:cNvPr id="7" name="6 CuadroTexto"/>
            <p:cNvSpPr txBox="1"/>
            <p:nvPr/>
          </p:nvSpPr>
          <p:spPr>
            <a:xfrm>
              <a:off x="672179" y="124252"/>
              <a:ext cx="591604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s-MX" sz="1200" b="1" i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143° REUNIÓN ORDINARIA DE COMITÉ DE ADMINISTRACIÓN HOSPITALARIA</a:t>
              </a:r>
            </a:p>
            <a:p>
              <a:pPr marL="0" marR="0" indent="0" algn="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s-MX" sz="1200" b="1" i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AVANCE PRESUPUESTAL A  FEBRERO DE 2018</a:t>
              </a:r>
            </a:p>
            <a:p>
              <a:pPr algn="r"/>
              <a:endParaRPr lang="es-MX" sz="1200" b="1" i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pic>
        <p:nvPicPr>
          <p:cNvPr id="2" name="1 Imagen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570739"/>
            <a:ext cx="9144000" cy="300128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6" r:id="rId2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2pPr>
      <a:lvl3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3pPr>
      <a:lvl4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4pPr>
      <a:lvl5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9pPr>
    </p:titleStyle>
    <p:bodyStyle>
      <a:lvl1pPr marL="342900" indent="-3429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package" Target="../embeddings/Hoja_de_c_lculo_de_Microsoft_Office_Excel1.xlsx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package" Target="../embeddings/Hoja_de_c_lculo_de_Microsoft_Office_Excel2.xlsx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package" Target="../embeddings/Hoja_de_c_lculo_de_Microsoft_Office_Excel3.xlsx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package" Target="../embeddings/Hoja_de_c_lculo_de_Microsoft_Office_Excel4.xlsx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package" Target="../embeddings/Hoja_de_c_lculo_de_Microsoft_Office_Excel5.xlsx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4" Type="http://schemas.openxmlformats.org/officeDocument/2006/relationships/package" Target="../embeddings/Hoja_de_c_lculo_de_Microsoft_Office_Excel6.xlsx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4" Type="http://schemas.openxmlformats.org/officeDocument/2006/relationships/package" Target="../embeddings/Hoja_de_c_lculo_de_Microsoft_Office_Excel7.xlsx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4" Type="http://schemas.openxmlformats.org/officeDocument/2006/relationships/package" Target="../embeddings/Hoja_de_c_lculo_de_Microsoft_Office_Excel8.xlsx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4" Type="http://schemas.openxmlformats.org/officeDocument/2006/relationships/package" Target="../embeddings/Hoja_de_c_lculo_de_Microsoft_Office_Excel9.xlsx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1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PRESUPUESTO DE INGRESOS 2018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89092" name="Object 4"/>
          <p:cNvGraphicFramePr>
            <a:graphicFrameLocks noChangeAspect="1"/>
          </p:cNvGraphicFramePr>
          <p:nvPr/>
        </p:nvGraphicFramePr>
        <p:xfrm>
          <a:off x="537021" y="1074543"/>
          <a:ext cx="8211443" cy="5306783"/>
        </p:xfrm>
        <a:graphic>
          <a:graphicData uri="http://schemas.openxmlformats.org/presentationml/2006/ole">
            <p:oleObj spid="_x0000_s89092" name="Hoja de cálculo" r:id="rId4" imgW="7781855" imgH="5029133" progId="Excel.Sheet.12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2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12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ESTADO DE EJERCICIO  DEL PRESUPUESTO DE EGRESOS</a:t>
            </a:r>
          </a:p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POR CAPÍTULO DE GASTO  2018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6596" name="Object 36"/>
          <p:cNvGraphicFramePr>
            <a:graphicFrameLocks noChangeAspect="1"/>
          </p:cNvGraphicFramePr>
          <p:nvPr/>
        </p:nvGraphicFramePr>
        <p:xfrm>
          <a:off x="251520" y="1834684"/>
          <a:ext cx="8690196" cy="3610540"/>
        </p:xfrm>
        <a:graphic>
          <a:graphicData uri="http://schemas.openxmlformats.org/presentationml/2006/ole">
            <p:oleObj spid="_x0000_s66596" name="Hoja de cálculo" r:id="rId4" imgW="6648374" imgH="2762230" progId="Excel.Sheet.12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3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PRESUPUESTO DE EGRESOS POR PARTIDA DE GASTO 2018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4772" name="Object 20"/>
          <p:cNvGraphicFramePr>
            <a:graphicFrameLocks noChangeAspect="1"/>
          </p:cNvGraphicFramePr>
          <p:nvPr/>
        </p:nvGraphicFramePr>
        <p:xfrm>
          <a:off x="659275" y="1538288"/>
          <a:ext cx="7873165" cy="4194968"/>
        </p:xfrm>
        <a:graphic>
          <a:graphicData uri="http://schemas.openxmlformats.org/presentationml/2006/ole">
            <p:oleObj spid="_x0000_s74772" name="Hoja de cálculo" r:id="rId4" imgW="7400969" imgH="3943460" progId="Excel.Sheet.12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4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PRESUPUESTO DE EGRESOS POR PARTIDA DE GASTO 2018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5796" name="Object 20"/>
          <p:cNvGraphicFramePr>
            <a:graphicFrameLocks noChangeAspect="1"/>
          </p:cNvGraphicFramePr>
          <p:nvPr/>
        </p:nvGraphicFramePr>
        <p:xfrm>
          <a:off x="658587" y="1538288"/>
          <a:ext cx="7873853" cy="4519612"/>
        </p:xfrm>
        <a:graphic>
          <a:graphicData uri="http://schemas.openxmlformats.org/presentationml/2006/ole">
            <p:oleObj spid="_x0000_s75796" name="Hoja de cálculo" r:id="rId4" imgW="7400969" imgH="4248215" progId="Excel.Sheet.12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5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PRESUPUESTO DE EGRESOS POR PARTIDA DE GASTO 2018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6819" name="Object 19"/>
          <p:cNvGraphicFramePr>
            <a:graphicFrameLocks noChangeAspect="1"/>
          </p:cNvGraphicFramePr>
          <p:nvPr/>
        </p:nvGraphicFramePr>
        <p:xfrm>
          <a:off x="659341" y="1538288"/>
          <a:ext cx="7873099" cy="4711700"/>
        </p:xfrm>
        <a:graphic>
          <a:graphicData uri="http://schemas.openxmlformats.org/presentationml/2006/ole">
            <p:oleObj spid="_x0000_s76819" name="Hoja de cálculo" r:id="rId4" imgW="7400969" imgH="4429070" progId="Excel.Sheet.12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6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PRESUPUESTO DE EGRESOS POR PARTIDA DE GASTO 2018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7847" name="Object 23"/>
          <p:cNvGraphicFramePr>
            <a:graphicFrameLocks noChangeAspect="1"/>
          </p:cNvGraphicFramePr>
          <p:nvPr/>
        </p:nvGraphicFramePr>
        <p:xfrm>
          <a:off x="658440" y="1052736"/>
          <a:ext cx="7874000" cy="5528275"/>
        </p:xfrm>
        <a:graphic>
          <a:graphicData uri="http://schemas.openxmlformats.org/presentationml/2006/ole">
            <p:oleObj spid="_x0000_s77847" name="Hoja de cálculo" r:id="rId4" imgW="7400969" imgH="5705586" progId="Excel.Sheet.12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7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PRESUPUESTO DE EGRESOS POR PARTIDA DE GASTO 2018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8872" name="Object 24"/>
          <p:cNvGraphicFramePr>
            <a:graphicFrameLocks noChangeAspect="1"/>
          </p:cNvGraphicFramePr>
          <p:nvPr/>
        </p:nvGraphicFramePr>
        <p:xfrm>
          <a:off x="658440" y="1052737"/>
          <a:ext cx="7874000" cy="5749702"/>
        </p:xfrm>
        <a:graphic>
          <a:graphicData uri="http://schemas.openxmlformats.org/presentationml/2006/ole">
            <p:oleObj spid="_x0000_s78872" name="Hoja de cálculo" r:id="rId4" imgW="7400969" imgH="6038954" progId="Excel.Sheet.12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8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PRESUPUESTO DE EGRESOS POR PARTIDA DE GASTO 2018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9892" name="Object 20"/>
          <p:cNvGraphicFramePr>
            <a:graphicFrameLocks noChangeAspect="1"/>
          </p:cNvGraphicFramePr>
          <p:nvPr/>
        </p:nvGraphicFramePr>
        <p:xfrm>
          <a:off x="659572" y="1538288"/>
          <a:ext cx="7872868" cy="3495675"/>
        </p:xfrm>
        <a:graphic>
          <a:graphicData uri="http://schemas.openxmlformats.org/presentationml/2006/ole">
            <p:oleObj spid="_x0000_s79892" name="Hoja de cálculo" r:id="rId4" imgW="7400969" imgH="3286171" progId="Excel.Sheet.12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9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PRESUPUESTO DE EGRESOS POR PARTIDA DE GASTO 2018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80918" name="Object 22"/>
          <p:cNvGraphicFramePr>
            <a:graphicFrameLocks noChangeAspect="1"/>
          </p:cNvGraphicFramePr>
          <p:nvPr/>
        </p:nvGraphicFramePr>
        <p:xfrm>
          <a:off x="658122" y="1538281"/>
          <a:ext cx="7874318" cy="3749675"/>
        </p:xfrm>
        <a:graphic>
          <a:graphicData uri="http://schemas.openxmlformats.org/presentationml/2006/ole">
            <p:oleObj spid="_x0000_s80918" name="Hoja de cálculo" r:id="rId4" imgW="7400969" imgH="3524253" progId="Excel.Sheet.12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Tema de Office">
  <a:themeElements>
    <a:clrScheme name="1_Tema de Office 1">
      <a:dk1>
        <a:srgbClr val="000000"/>
      </a:dk1>
      <a:lt1>
        <a:srgbClr val="FFFFFF"/>
      </a:lt1>
      <a:dk2>
        <a:srgbClr val="09213B"/>
      </a:dk2>
      <a:lt2>
        <a:srgbClr val="D5EDF4"/>
      </a:lt2>
      <a:accent1>
        <a:srgbClr val="2C7C9F"/>
      </a:accent1>
      <a:accent2>
        <a:srgbClr val="244A58"/>
      </a:accent2>
      <a:accent3>
        <a:srgbClr val="FFFFFF"/>
      </a:accent3>
      <a:accent4>
        <a:srgbClr val="000000"/>
      </a:accent4>
      <a:accent5>
        <a:srgbClr val="ACBFCD"/>
      </a:accent5>
      <a:accent6>
        <a:srgbClr val="20424F"/>
      </a:accent6>
      <a:hlink>
        <a:srgbClr val="7030A0"/>
      </a:hlink>
      <a:folHlink>
        <a:srgbClr val="00B0F0"/>
      </a:folHlink>
    </a:clrScheme>
    <a:fontScheme name="1_Tema de Office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Tema de Office 1">
        <a:dk1>
          <a:srgbClr val="000000"/>
        </a:dk1>
        <a:lt1>
          <a:srgbClr val="FFFFFF"/>
        </a:lt1>
        <a:dk2>
          <a:srgbClr val="09213B"/>
        </a:dk2>
        <a:lt2>
          <a:srgbClr val="D5EDF4"/>
        </a:lt2>
        <a:accent1>
          <a:srgbClr val="2C7C9F"/>
        </a:accent1>
        <a:accent2>
          <a:srgbClr val="244A58"/>
        </a:accent2>
        <a:accent3>
          <a:srgbClr val="FFFFFF"/>
        </a:accent3>
        <a:accent4>
          <a:srgbClr val="000000"/>
        </a:accent4>
        <a:accent5>
          <a:srgbClr val="ACBFCD"/>
        </a:accent5>
        <a:accent6>
          <a:srgbClr val="20424F"/>
        </a:accent6>
        <a:hlink>
          <a:srgbClr val="7030A0"/>
        </a:hlink>
        <a:folHlink>
          <a:srgbClr val="00B0F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11550</TotalTime>
  <Words>135</Words>
  <Application>Microsoft Office PowerPoint</Application>
  <PresentationFormat>Presentación en pantalla (4:3)</PresentationFormat>
  <Paragraphs>37</Paragraphs>
  <Slides>9</Slides>
  <Notes>9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1" baseType="lpstr">
      <vt:lpstr>1_Tema de Office</vt:lpstr>
      <vt:lpstr>Hoja de cálculo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Mejora Regulatoria y Transparencia</dc:title>
  <dc:creator>Leon y Damara Reffreger Ascencio</dc:creator>
  <cp:lastModifiedBy>Usuario</cp:lastModifiedBy>
  <cp:revision>691</cp:revision>
  <dcterms:created xsi:type="dcterms:W3CDTF">2011-01-31T07:15:10Z</dcterms:created>
  <dcterms:modified xsi:type="dcterms:W3CDTF">2018-04-12T20:32:04Z</dcterms:modified>
</cp:coreProperties>
</file>