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401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0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1012"/>
    <a:srgbClr val="990000"/>
    <a:srgbClr val="0F3661"/>
    <a:srgbClr val="0000FF"/>
    <a:srgbClr val="D9D9D9"/>
    <a:srgbClr val="6699CC"/>
    <a:srgbClr val="E8E8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359" autoAdjust="0"/>
  </p:normalViewPr>
  <p:slideViewPr>
    <p:cSldViewPr snapToObjects="1">
      <p:cViewPr varScale="1">
        <p:scale>
          <a:sx n="66" d="100"/>
          <a:sy n="66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004" y="-90"/>
      </p:cViewPr>
      <p:guideLst>
        <p:guide orient="horz" pos="2208"/>
        <p:guide pos="29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18CEF-2114-4DD2-A5CE-3EA012E3BA62}" type="datetimeFigureOut">
              <a:rPr lang="es-MX" smtClean="0"/>
              <a:pPr/>
              <a:t>04/09/2018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F73F-20D3-44BC-9C07-21559A56645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37350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4722B0-1D3C-4972-B192-AFA4F662E75B}" type="datetimeFigureOut">
              <a:rPr lang="es-ES_tradnl"/>
              <a:pPr>
                <a:defRPr/>
              </a:pPr>
              <a:t>04/09/2018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ES_tradn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29640" y="3330420"/>
            <a:ext cx="7437120" cy="3154441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65810" y="6658443"/>
            <a:ext cx="4028440" cy="35076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C1082F-6BF0-4E2C-AAC9-0E5251F0D7F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82017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897188" y="527050"/>
            <a:ext cx="3500437" cy="262731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68" name="Group 2"/>
          <p:cNvGrpSpPr>
            <a:grpSpLocks/>
          </p:cNvGrpSpPr>
          <p:nvPr userDrawn="1"/>
        </p:nvGrpSpPr>
        <p:grpSpPr bwMode="auto">
          <a:xfrm>
            <a:off x="612440" y="3784600"/>
            <a:ext cx="7920000" cy="36513"/>
            <a:chOff x="1920" y="849"/>
            <a:chExt cx="4992" cy="63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1920" y="849"/>
              <a:ext cx="4992" cy="48"/>
            </a:xfrm>
            <a:prstGeom prst="rect">
              <a:avLst/>
            </a:prstGeom>
            <a:solidFill>
              <a:schemeClr val="bg1"/>
            </a:solidFill>
            <a:ln w="1270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white">
            <a:xfrm>
              <a:off x="1920" y="864"/>
              <a:ext cx="4992" cy="48"/>
            </a:xfrm>
            <a:prstGeom prst="rect">
              <a:avLst/>
            </a:prstGeom>
            <a:solidFill>
              <a:schemeClr val="bg1"/>
            </a:solidFill>
            <a:ln w="6350" cap="sq" cmpd="tri">
              <a:solidFill>
                <a:srgbClr val="75101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s-ES" dirty="0">
                <a:cs typeface="Arial" charset="0"/>
              </a:endParaRPr>
            </a:p>
          </p:txBody>
        </p:sp>
      </p:grp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7" y="5983724"/>
            <a:ext cx="9180000" cy="9097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200" cy="1135551"/>
          </a:xfrm>
          <a:prstGeom prst="rect">
            <a:avLst/>
          </a:prstGeom>
        </p:spPr>
      </p:pic>
      <p:sp>
        <p:nvSpPr>
          <p:cNvPr id="11" name="WordArt 5"/>
          <p:cNvSpPr>
            <a:spLocks noChangeArrowheads="1" noChangeShapeType="1"/>
          </p:cNvSpPr>
          <p:nvPr userDrawn="1"/>
        </p:nvSpPr>
        <p:spPr bwMode="auto">
          <a:xfrm>
            <a:off x="755576" y="2740025"/>
            <a:ext cx="7557665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Comité de Administración Hospitalaria</a:t>
            </a:r>
          </a:p>
          <a:p>
            <a:pPr algn="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Centésima Cuadragésima Octava Reunión </a:t>
            </a:r>
            <a:r>
              <a:rPr lang="es-MX" sz="2800" b="1" i="0" kern="10" dirty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Ordinaria</a:t>
            </a:r>
          </a:p>
        </p:txBody>
      </p:sp>
      <p:sp>
        <p:nvSpPr>
          <p:cNvPr id="12" name="WordArt 11"/>
          <p:cNvSpPr>
            <a:spLocks noChangeArrowheads="1" noChangeShapeType="1"/>
          </p:cNvSpPr>
          <p:nvPr userDrawn="1"/>
        </p:nvSpPr>
        <p:spPr bwMode="auto">
          <a:xfrm>
            <a:off x="6516216" y="3965575"/>
            <a:ext cx="18002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Agosto </a:t>
            </a:r>
            <a:r>
              <a:rPr lang="es-MX" sz="2800" b="1" i="0" kern="10" baseline="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s-MX" sz="2800" b="1" i="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es-MX" sz="2800" b="1" i="0" kern="10" dirty="0">
              <a:ln w="9525">
                <a:noFill/>
                <a:round/>
                <a:headEnd/>
                <a:tailEnd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 userDrawn="1"/>
        </p:nvGrpSpPr>
        <p:grpSpPr>
          <a:xfrm>
            <a:off x="0" y="382"/>
            <a:ext cx="9144000" cy="794855"/>
            <a:chOff x="72669" y="63945"/>
            <a:chExt cx="8963827" cy="79485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69" y="63945"/>
              <a:ext cx="8963827" cy="794855"/>
            </a:xfrm>
            <a:prstGeom prst="rect">
              <a:avLst/>
            </a:prstGeom>
          </p:spPr>
        </p:pic>
        <p:sp>
          <p:nvSpPr>
            <p:cNvPr id="7" name="6 CuadroTexto"/>
            <p:cNvSpPr txBox="1"/>
            <p:nvPr/>
          </p:nvSpPr>
          <p:spPr>
            <a:xfrm>
              <a:off x="672179" y="124252"/>
              <a:ext cx="59160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148° REUNIÓN ORDINARIA DE COMITÉ DE ADMINISTRACIÓN HOSPITALARIA</a:t>
              </a:r>
            </a:p>
            <a:p>
              <a:pPr marL="0" marR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1200" b="1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AVANCE PRESUPUESTAL A  JULIO DE 2018</a:t>
              </a:r>
            </a:p>
            <a:p>
              <a:pPr algn="r"/>
              <a:endParaRPr lang="es-MX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739"/>
            <a:ext cx="9144000" cy="3001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Hoja_de_c_lculo_de_Microsoft_Office_Excel1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Hoja_de_c_lculo_de_Microsoft_Office_Excel2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Hoja_de_c_lculo_de_Microsoft_Office_Excel3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Hoja_de_c_lculo_de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Hoja_de_c_lculo_de_Microsoft_Office_Excel5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Hoja_de_c_lculo_de_Microsoft_Office_Excel6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Hoja_de_c_lculo_de_Microsoft_Office_Excel7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Hoja_de_c_lculo_de_Microsoft_Office_Excel8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Hoja_de_c_lculo_de_Microsoft_Office_Excel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ANALÍTICO DE INGRESOS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9098" name="Object 10"/>
          <p:cNvGraphicFramePr>
            <a:graphicFrameLocks noChangeAspect="1"/>
          </p:cNvGraphicFramePr>
          <p:nvPr/>
        </p:nvGraphicFramePr>
        <p:xfrm>
          <a:off x="609028" y="1119794"/>
          <a:ext cx="7995420" cy="5333542"/>
        </p:xfrm>
        <a:graphic>
          <a:graphicData uri="http://schemas.openxmlformats.org/presentationml/2006/ole">
            <p:oleObj spid="_x0000_s89098" name="Hoja de cálculo" r:id="rId4" imgW="7781855" imgH="519109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ESTADO DEL EJERCICIO DE EGRESOS</a:t>
            </a:r>
          </a:p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POR CAPÍTULO DE GASTO 2018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602" name="Object 42"/>
          <p:cNvGraphicFramePr>
            <a:graphicFrameLocks noChangeAspect="1"/>
          </p:cNvGraphicFramePr>
          <p:nvPr/>
        </p:nvGraphicFramePr>
        <p:xfrm>
          <a:off x="251520" y="1484784"/>
          <a:ext cx="8690197" cy="4668802"/>
        </p:xfrm>
        <a:graphic>
          <a:graphicData uri="http://schemas.openxmlformats.org/presentationml/2006/ole">
            <p:oleObj spid="_x0000_s66602" name="Hoja de cálculo" r:id="rId4" imgW="6648374" imgH="3571761" progId="Excel.Shee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4777" name="Object 25"/>
          <p:cNvGraphicFramePr>
            <a:graphicFrameLocks noChangeAspect="1"/>
          </p:cNvGraphicFramePr>
          <p:nvPr/>
        </p:nvGraphicFramePr>
        <p:xfrm>
          <a:off x="659275" y="1538288"/>
          <a:ext cx="7873165" cy="4194968"/>
        </p:xfrm>
        <a:graphic>
          <a:graphicData uri="http://schemas.openxmlformats.org/presentationml/2006/ole">
            <p:oleObj spid="_x0000_s74777" name="Hoja de cálculo" r:id="rId4" imgW="7400969" imgH="394346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801" name="Object 25"/>
          <p:cNvGraphicFramePr>
            <a:graphicFrameLocks noChangeAspect="1"/>
          </p:cNvGraphicFramePr>
          <p:nvPr/>
        </p:nvGraphicFramePr>
        <p:xfrm>
          <a:off x="658587" y="1538288"/>
          <a:ext cx="7873853" cy="4519612"/>
        </p:xfrm>
        <a:graphic>
          <a:graphicData uri="http://schemas.openxmlformats.org/presentationml/2006/ole">
            <p:oleObj spid="_x0000_s75801" name="Hoja de cálculo" r:id="rId4" imgW="7400969" imgH="4248215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24" name="Object 24"/>
          <p:cNvGraphicFramePr>
            <a:graphicFrameLocks noChangeAspect="1"/>
          </p:cNvGraphicFramePr>
          <p:nvPr/>
        </p:nvGraphicFramePr>
        <p:xfrm>
          <a:off x="659341" y="1538288"/>
          <a:ext cx="7873099" cy="4711700"/>
        </p:xfrm>
        <a:graphic>
          <a:graphicData uri="http://schemas.openxmlformats.org/presentationml/2006/ole">
            <p:oleObj spid="_x0000_s76824" name="Hoja de cálculo" r:id="rId4" imgW="7400969" imgH="4429070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7852" name="Object 28"/>
          <p:cNvGraphicFramePr>
            <a:graphicFrameLocks noChangeAspect="1"/>
          </p:cNvGraphicFramePr>
          <p:nvPr/>
        </p:nvGraphicFramePr>
        <p:xfrm>
          <a:off x="658440" y="1052736"/>
          <a:ext cx="7874000" cy="5528275"/>
        </p:xfrm>
        <a:graphic>
          <a:graphicData uri="http://schemas.openxmlformats.org/presentationml/2006/ole">
            <p:oleObj spid="_x0000_s77852" name="Hoja de cálculo" r:id="rId4" imgW="7400969" imgH="570558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8877" name="Object 29"/>
          <p:cNvGraphicFramePr>
            <a:graphicFrameLocks noChangeAspect="1"/>
          </p:cNvGraphicFramePr>
          <p:nvPr/>
        </p:nvGraphicFramePr>
        <p:xfrm>
          <a:off x="658440" y="1052736"/>
          <a:ext cx="7874000" cy="5749702"/>
        </p:xfrm>
        <a:graphic>
          <a:graphicData uri="http://schemas.openxmlformats.org/presentationml/2006/ole">
            <p:oleObj spid="_x0000_s78877" name="Hoja de cálculo" r:id="rId4" imgW="7400969" imgH="603895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99" name="Object 27"/>
          <p:cNvGraphicFramePr>
            <a:graphicFrameLocks noChangeAspect="1"/>
          </p:cNvGraphicFramePr>
          <p:nvPr/>
        </p:nvGraphicFramePr>
        <p:xfrm>
          <a:off x="659572" y="1538288"/>
          <a:ext cx="7872868" cy="3495675"/>
        </p:xfrm>
        <a:graphic>
          <a:graphicData uri="http://schemas.openxmlformats.org/presentationml/2006/ole">
            <p:oleObj spid="_x0000_s79899" name="Hoja de cálculo" r:id="rId4" imgW="7400969" imgH="3286171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1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641" y="658101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</a:rPr>
              <a:t>CIFRAS EN MILES DE PESOS</a:t>
            </a:r>
            <a:endParaRPr lang="es-MX" sz="1000" b="1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8340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REPORTE DEL PRESUPUESTO DE EGRESOS POR PARTIDA DE GASTO 2018 </a:t>
            </a:r>
            <a:endParaRPr lang="es-MX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24" name="Object 28"/>
          <p:cNvGraphicFramePr>
            <a:graphicFrameLocks noChangeAspect="1"/>
          </p:cNvGraphicFramePr>
          <p:nvPr/>
        </p:nvGraphicFramePr>
        <p:xfrm>
          <a:off x="658122" y="1538276"/>
          <a:ext cx="7874318" cy="3729407"/>
        </p:xfrm>
        <a:graphic>
          <a:graphicData uri="http://schemas.openxmlformats.org/presentationml/2006/ole">
            <p:oleObj spid="_x0000_s80924" name="Hoja de cálculo" r:id="rId4" imgW="7400969" imgH="3505088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03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1_Tema de Office 1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FFFFFF"/>
      </a:accent3>
      <a:accent4>
        <a:srgbClr val="000000"/>
      </a:accent4>
      <a:accent5>
        <a:srgbClr val="ACBFCD"/>
      </a:accent5>
      <a:accent6>
        <a:srgbClr val="20424F"/>
      </a:accent6>
      <a:hlink>
        <a:srgbClr val="7030A0"/>
      </a:hlink>
      <a:folHlink>
        <a:srgbClr val="00B0F0"/>
      </a:folHlink>
    </a:clrScheme>
    <a:fontScheme name="1_Tema de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e Office 1">
        <a:dk1>
          <a:srgbClr val="000000"/>
        </a:dk1>
        <a:lt1>
          <a:srgbClr val="FFFFFF"/>
        </a:lt1>
        <a:dk2>
          <a:srgbClr val="09213B"/>
        </a:dk2>
        <a:lt2>
          <a:srgbClr val="D5EDF4"/>
        </a:lt2>
        <a:accent1>
          <a:srgbClr val="2C7C9F"/>
        </a:accent1>
        <a:accent2>
          <a:srgbClr val="244A58"/>
        </a:accent2>
        <a:accent3>
          <a:srgbClr val="FFFFFF"/>
        </a:accent3>
        <a:accent4>
          <a:srgbClr val="000000"/>
        </a:accent4>
        <a:accent5>
          <a:srgbClr val="ACBFCD"/>
        </a:accent5>
        <a:accent6>
          <a:srgbClr val="20424F"/>
        </a:accent6>
        <a:hlink>
          <a:srgbClr val="7030A0"/>
        </a:hlink>
        <a:folHlink>
          <a:srgbClr val="00B0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11773</TotalTime>
  <Words>150</Words>
  <Application>Microsoft Office PowerPoint</Application>
  <PresentationFormat>Presentación en pantalla (4:3)</PresentationFormat>
  <Paragraphs>37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1_Tema de Office</vt:lpstr>
      <vt:lpstr>Hoja de cálculo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 Regulatoria y Transparencia</dc:title>
  <dc:creator>Leon y Damara Reffreger Ascencio</dc:creator>
  <cp:lastModifiedBy>Usuario</cp:lastModifiedBy>
  <cp:revision>717</cp:revision>
  <dcterms:created xsi:type="dcterms:W3CDTF">2011-01-31T07:15:10Z</dcterms:created>
  <dcterms:modified xsi:type="dcterms:W3CDTF">2018-09-04T14:13:57Z</dcterms:modified>
</cp:coreProperties>
</file>