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9" r:id="rId11"/>
    <p:sldId id="267" r:id="rId12"/>
    <p:sldId id="268" r:id="rId13"/>
    <p:sldId id="272" r:id="rId14"/>
  </p:sldIdLst>
  <p:sldSz cx="9144000" cy="6858000" type="letter"/>
  <p:notesSz cx="6797675" cy="9928225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E96C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28"/>
    <p:restoredTop sz="94674"/>
  </p:normalViewPr>
  <p:slideViewPr>
    <p:cSldViewPr snapToGrid="0" snapToObjects="1">
      <p:cViewPr varScale="1">
        <p:scale>
          <a:sx n="66" d="100"/>
          <a:sy n="66" d="100"/>
        </p:scale>
        <p:origin x="-816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0.2.1.38\opdfinzas\05%20Validacion%20Presupuestal\2019\Comites%20de%20Administracion%20Hospitalaria\06%20Julio\hoja%20de%20trabajo%20corte%20julio%202019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10.2.1.38\opdfinzas\05%20Validacion%20Presupuestal\2019\Comites%20de%20Administracion%20Hospitalaria\06%20Julio\hoja%20de%20trabajo%20corte%20julio%202019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10.2.1.38\opdfinzas\05%20Validacion%20Presupuestal\2019\Comites%20de%20Administracion%20Hospitalaria\06%20Julio\hoja%20de%20trabajo%20corte%20julio%202019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10.2.1.38\opdfinzas\05%20Validacion%20Presupuestal\2019\Comites%20de%20Administracion%20Hospitalaria\06%20Julio\hoja%20de%20trabajo%20corte%20julio%202019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MX"/>
  <c:style val="3"/>
  <c:chart>
    <c:title>
      <c:tx>
        <c:rich>
          <a:bodyPr/>
          <a:lstStyle/>
          <a:p>
            <a:pPr>
              <a:defRPr/>
            </a:pPr>
            <a:r>
              <a:rPr lang="en-US" dirty="0" err="1"/>
              <a:t>Recurso</a:t>
            </a:r>
            <a:r>
              <a:rPr lang="en-US" dirty="0"/>
              <a:t> </a:t>
            </a:r>
            <a:r>
              <a:rPr lang="en-US" dirty="0" err="1"/>
              <a:t>Estatal</a:t>
            </a:r>
            <a:endParaRPr lang="en-US" dirty="0"/>
          </a:p>
          <a:p>
            <a:pPr>
              <a:defRPr/>
            </a:pPr>
            <a:r>
              <a:rPr lang="en-US" sz="1100" dirty="0" err="1"/>
              <a:t>Materiales</a:t>
            </a:r>
            <a:r>
              <a:rPr lang="en-US" sz="1100" dirty="0"/>
              <a:t>, </a:t>
            </a:r>
            <a:r>
              <a:rPr lang="en-US" sz="1100" dirty="0" err="1"/>
              <a:t>Servicios</a:t>
            </a:r>
            <a:r>
              <a:rPr lang="en-US" sz="1100" dirty="0"/>
              <a:t>, </a:t>
            </a:r>
            <a:r>
              <a:rPr lang="en-US" sz="1100" dirty="0" err="1"/>
              <a:t>Bienes</a:t>
            </a:r>
            <a:r>
              <a:rPr lang="en-US" sz="1100" dirty="0"/>
              <a:t> e </a:t>
            </a:r>
            <a:r>
              <a:rPr lang="en-US" sz="1100" dirty="0" err="1"/>
              <a:t>Inversión</a:t>
            </a:r>
            <a:r>
              <a:rPr lang="en-US" sz="1100" dirty="0"/>
              <a:t>                                                (</a:t>
            </a:r>
            <a:r>
              <a:rPr lang="en-US" sz="1100" dirty="0" err="1"/>
              <a:t>Capítulos</a:t>
            </a:r>
            <a:r>
              <a:rPr lang="en-US" sz="1100" dirty="0"/>
              <a:t> 2000 al 6000) </a:t>
            </a:r>
            <a:r>
              <a:rPr lang="en-US" sz="1100" dirty="0" smtClean="0"/>
              <a:t>Julio </a:t>
            </a:r>
            <a:r>
              <a:rPr lang="en-US" sz="1100" dirty="0"/>
              <a:t>2019</a:t>
            </a:r>
          </a:p>
        </c:rich>
      </c:tx>
      <c:layout/>
    </c:title>
    <c:view3D>
      <c:rAngAx val="1"/>
    </c:view3D>
    <c:plotArea>
      <c:layout/>
      <c:bar3DChart>
        <c:barDir val="col"/>
        <c:grouping val="clustered"/>
        <c:varyColors val="1"/>
        <c:ser>
          <c:idx val="0"/>
          <c:order val="0"/>
          <c:tx>
            <c:strRef>
              <c:f>Hoja1!$A$26</c:f>
              <c:strCache>
                <c:ptCount val="1"/>
                <c:pt idx="0">
                  <c:v>Materiales, Servicios, Bienes e Inversión (Capítulos 2000 al 6000) Junio 2019</c:v>
                </c:pt>
              </c:strCache>
            </c:strRef>
          </c:tx>
          <c:dLbls>
            <c:dLbl>
              <c:idx val="0"/>
              <c:layout>
                <c:manualLayout>
                  <c:x val="3.3333114610673717E-2"/>
                  <c:y val="-3.7037037037037077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 910,210,452.49</a:t>
                    </a:r>
                  </a:p>
                  <a:p>
                    <a:r>
                      <a:rPr lang="en-US"/>
                      <a:t>100% </a:t>
                    </a:r>
                  </a:p>
                </c:rich>
              </c:tx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AE8D-45C2-9A4F-C12974309C1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2.7777777777777846E-2"/>
                  <c:y val="-5.5555555555555504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 515,045,680.73 56.59% </a:t>
                    </a:r>
                  </a:p>
                </c:rich>
              </c:tx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AE8D-45C2-9A4F-C12974309C1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/>
                </a:pPr>
                <a:endParaRPr lang="es-MX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Hoja1!$B$25:$C$25</c:f>
              <c:strCache>
                <c:ptCount val="2"/>
                <c:pt idx="0">
                  <c:v>ESTIMADO / APROBADO</c:v>
                </c:pt>
                <c:pt idx="1">
                  <c:v>RECAUDADO</c:v>
                </c:pt>
              </c:strCache>
            </c:strRef>
          </c:cat>
          <c:val>
            <c:numRef>
              <c:f>Hoja1!$B$26:$C$26</c:f>
              <c:numCache>
                <c:formatCode>_(* #,##0.00_);_(* \(#,##0.00\);_(* "-"??_);_(@_)</c:formatCode>
                <c:ptCount val="2"/>
                <c:pt idx="0">
                  <c:v>910210452.49000001</c:v>
                </c:pt>
                <c:pt idx="1">
                  <c:v>515045680.7299999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E8D-45C2-9A4F-C12974309C14}"/>
            </c:ext>
          </c:extLst>
        </c:ser>
        <c:dLbls/>
        <c:shape val="box"/>
        <c:axId val="96831360"/>
        <c:axId val="96832896"/>
        <c:axId val="0"/>
      </c:bar3DChart>
      <c:catAx>
        <c:axId val="96831360"/>
        <c:scaling>
          <c:orientation val="minMax"/>
        </c:scaling>
        <c:axPos val="b"/>
        <c:numFmt formatCode="General" sourceLinked="0"/>
        <c:tickLblPos val="nextTo"/>
        <c:crossAx val="96832896"/>
        <c:crosses val="autoZero"/>
        <c:auto val="1"/>
        <c:lblAlgn val="ctr"/>
        <c:lblOffset val="100"/>
      </c:catAx>
      <c:valAx>
        <c:axId val="96832896"/>
        <c:scaling>
          <c:orientation val="minMax"/>
        </c:scaling>
        <c:axPos val="l"/>
        <c:majorGridlines/>
        <c:numFmt formatCode="_(&quot;$&quot;* #,##0.00_);_(&quot;$&quot;* \(#,##0.00\);_(&quot;$&quot;* &quot;-&quot;??_);_(@_)" sourceLinked="0"/>
        <c:tickLblPos val="nextTo"/>
        <c:crossAx val="96831360"/>
        <c:crosses val="autoZero"/>
        <c:crossBetween val="between"/>
        <c:majorUnit val="500000000"/>
      </c:valAx>
    </c:plotArea>
    <c:plotVisOnly val="1"/>
    <c:dispBlanksAs val="gap"/>
  </c:chart>
  <c:spPr>
    <a:noFill/>
    <a:ln>
      <a:noFill/>
    </a:ln>
  </c:sp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MX"/>
  <c:style val="3"/>
  <c:chart>
    <c:title>
      <c:tx>
        <c:rich>
          <a:bodyPr/>
          <a:lstStyle/>
          <a:p>
            <a:pPr>
              <a:defRPr/>
            </a:pPr>
            <a:r>
              <a:rPr lang="en-US" dirty="0" err="1"/>
              <a:t>Recurso</a:t>
            </a:r>
            <a:r>
              <a:rPr lang="en-US" dirty="0"/>
              <a:t> </a:t>
            </a:r>
            <a:r>
              <a:rPr lang="en-US" dirty="0" err="1"/>
              <a:t>Estatal</a:t>
            </a:r>
            <a:endParaRPr lang="en-US" dirty="0"/>
          </a:p>
          <a:p>
            <a:pPr>
              <a:defRPr/>
            </a:pPr>
            <a:r>
              <a:rPr lang="en-US" sz="1200" dirty="0" err="1"/>
              <a:t>Servicios</a:t>
            </a:r>
            <a:r>
              <a:rPr lang="en-US" sz="1200" dirty="0"/>
              <a:t> </a:t>
            </a:r>
            <a:r>
              <a:rPr lang="en-US" sz="1200" dirty="0" err="1"/>
              <a:t>Personales</a:t>
            </a:r>
            <a:r>
              <a:rPr lang="en-US" sz="1200" dirty="0"/>
              <a:t> (</a:t>
            </a:r>
            <a:r>
              <a:rPr lang="en-US" sz="1200" dirty="0" err="1"/>
              <a:t>Capítulo</a:t>
            </a:r>
            <a:r>
              <a:rPr lang="en-US" sz="1200" dirty="0"/>
              <a:t> 1000) </a:t>
            </a:r>
            <a:r>
              <a:rPr lang="en-US" sz="1200" dirty="0" smtClean="0"/>
              <a:t>Julio </a:t>
            </a:r>
            <a:r>
              <a:rPr lang="en-US" sz="1200" dirty="0"/>
              <a:t>2019</a:t>
            </a:r>
          </a:p>
        </c:rich>
      </c:tx>
      <c:layout/>
    </c:title>
    <c:view3D>
      <c:rAngAx val="1"/>
    </c:view3D>
    <c:plotArea>
      <c:layout>
        <c:manualLayout>
          <c:layoutTarget val="inner"/>
          <c:xMode val="edge"/>
          <c:yMode val="edge"/>
          <c:x val="0.27559951881014871"/>
          <c:y val="0.23947944006999153"/>
          <c:w val="0.70217825896762909"/>
          <c:h val="0.61118438320209978"/>
        </c:manualLayout>
      </c:layout>
      <c:bar3DChart>
        <c:barDir val="col"/>
        <c:grouping val="clustered"/>
        <c:varyColors val="1"/>
        <c:ser>
          <c:idx val="0"/>
          <c:order val="0"/>
          <c:tx>
            <c:strRef>
              <c:f>Hoja1!$A$4</c:f>
              <c:strCache>
                <c:ptCount val="1"/>
                <c:pt idx="0">
                  <c:v>Servicios Personales (Capítulo 1000) Junio 2019</c:v>
                </c:pt>
              </c:strCache>
            </c:strRef>
          </c:tx>
          <c:dLbls>
            <c:dLbl>
              <c:idx val="0"/>
              <c:layout>
                <c:manualLayout>
                  <c:x val="3.6111111111111142E-2"/>
                  <c:y val="-5.5555555555555552E-2"/>
                </c:manualLayout>
              </c:layout>
              <c:tx>
                <c:rich>
                  <a:bodyPr/>
                  <a:lstStyle/>
                  <a:p>
                    <a:pPr>
                      <a:defRPr sz="900"/>
                    </a:pPr>
                    <a:r>
                      <a:rPr lang="en-US" sz="900"/>
                      <a:t> 2,117,107,203.59</a:t>
                    </a:r>
                  </a:p>
                  <a:p>
                    <a:pPr>
                      <a:defRPr sz="900"/>
                    </a:pPr>
                    <a:r>
                      <a:rPr lang="en-US" sz="900"/>
                      <a:t>100% </a:t>
                    </a:r>
                  </a:p>
                </c:rich>
              </c:tx>
              <c:spPr/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9388-4E0A-B6F0-63FA76070CAD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2.5000000000000001E-2"/>
                  <c:y val="-5.0925925925925923E-2"/>
                </c:manualLayout>
              </c:layout>
              <c:tx>
                <c:rich>
                  <a:bodyPr/>
                  <a:lstStyle/>
                  <a:p>
                    <a:pPr>
                      <a:defRPr sz="900"/>
                    </a:pPr>
                    <a:r>
                      <a:rPr lang="en-US" sz="900"/>
                      <a:t> 1,234,979,201.96       58.33%</a:t>
                    </a:r>
                  </a:p>
                </c:rich>
              </c:tx>
              <c:spPr/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9388-4E0A-B6F0-63FA76070CAD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/>
                </a:pPr>
                <a:endParaRPr lang="es-MX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Hoja1!$B$3:$C$3</c:f>
              <c:strCache>
                <c:ptCount val="2"/>
                <c:pt idx="0">
                  <c:v>ESTIMADO / APROBADO</c:v>
                </c:pt>
                <c:pt idx="1">
                  <c:v>RECAUDADO</c:v>
                </c:pt>
              </c:strCache>
            </c:strRef>
          </c:cat>
          <c:val>
            <c:numRef>
              <c:f>Hoja1!$B$4:$C$4</c:f>
              <c:numCache>
                <c:formatCode>_(* #,##0.00_);_(* \(#,##0.00\);_(* "-"??_);_(@_)</c:formatCode>
                <c:ptCount val="2"/>
                <c:pt idx="0">
                  <c:v>2117107203.5899999</c:v>
                </c:pt>
                <c:pt idx="1">
                  <c:v>1234979201.96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9388-4E0A-B6F0-63FA76070CAD}"/>
            </c:ext>
          </c:extLst>
        </c:ser>
        <c:dLbls/>
        <c:shape val="box"/>
        <c:axId val="99930880"/>
        <c:axId val="99932416"/>
        <c:axId val="0"/>
      </c:bar3DChart>
      <c:catAx>
        <c:axId val="99930880"/>
        <c:scaling>
          <c:orientation val="minMax"/>
        </c:scaling>
        <c:axPos val="b"/>
        <c:numFmt formatCode="General" sourceLinked="0"/>
        <c:tickLblPos val="nextTo"/>
        <c:crossAx val="99932416"/>
        <c:crosses val="autoZero"/>
        <c:auto val="1"/>
        <c:lblAlgn val="ctr"/>
        <c:lblOffset val="100"/>
      </c:catAx>
      <c:valAx>
        <c:axId val="99932416"/>
        <c:scaling>
          <c:orientation val="minMax"/>
        </c:scaling>
        <c:axPos val="l"/>
        <c:majorGridlines/>
        <c:numFmt formatCode="_(&quot;$&quot;* #,##0.00_);_(&quot;$&quot;* \(#,##0.00\);_(&quot;$&quot;* &quot;-&quot;??_);_(@_)" sourceLinked="0"/>
        <c:tickLblPos val="nextTo"/>
        <c:crossAx val="99930880"/>
        <c:crosses val="autoZero"/>
        <c:crossBetween val="between"/>
        <c:majorUnit val="1000000000"/>
      </c:valAx>
    </c:plotArea>
    <c:plotVisOnly val="1"/>
    <c:dispBlanksAs val="gap"/>
  </c:chart>
  <c:spPr>
    <a:noFill/>
    <a:ln>
      <a:noFill/>
    </a:ln>
  </c:sp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MX"/>
  <c:style val="3"/>
  <c:chart>
    <c:title>
      <c:tx>
        <c:rich>
          <a:bodyPr/>
          <a:lstStyle/>
          <a:p>
            <a:pPr>
              <a:defRPr/>
            </a:pPr>
            <a:r>
              <a:rPr lang="en-US" dirty="0" err="1"/>
              <a:t>Recursos</a:t>
            </a:r>
            <a:r>
              <a:rPr lang="en-US" dirty="0"/>
              <a:t> </a:t>
            </a:r>
            <a:r>
              <a:rPr lang="en-US" dirty="0" err="1"/>
              <a:t>Propios</a:t>
            </a:r>
            <a:r>
              <a:rPr lang="en-US" dirty="0"/>
              <a:t> </a:t>
            </a:r>
          </a:p>
          <a:p>
            <a:pPr>
              <a:defRPr/>
            </a:pPr>
            <a:r>
              <a:rPr lang="en-US" sz="1200" dirty="0" err="1"/>
              <a:t>Seguro</a:t>
            </a:r>
            <a:r>
              <a:rPr lang="en-US" sz="1200" dirty="0"/>
              <a:t> Popular </a:t>
            </a:r>
            <a:r>
              <a:rPr lang="en-US" sz="1200" dirty="0" smtClean="0"/>
              <a:t>Julio </a:t>
            </a:r>
            <a:r>
              <a:rPr lang="en-US" sz="1200" dirty="0"/>
              <a:t>2019</a:t>
            </a:r>
          </a:p>
        </c:rich>
      </c:tx>
      <c:layout/>
    </c:title>
    <c:view3D>
      <c:rAngAx val="1"/>
    </c:view3D>
    <c:plotArea>
      <c:layout/>
      <c:bar3DChart>
        <c:barDir val="col"/>
        <c:grouping val="clustered"/>
        <c:varyColors val="1"/>
        <c:ser>
          <c:idx val="0"/>
          <c:order val="0"/>
          <c:tx>
            <c:strRef>
              <c:f>Hoja1!$A$66</c:f>
              <c:strCache>
                <c:ptCount val="1"/>
                <c:pt idx="0">
                  <c:v>Seguro Popular Junio 2019</c:v>
                </c:pt>
              </c:strCache>
            </c:strRef>
          </c:tx>
          <c:dLbls>
            <c:dLbl>
              <c:idx val="0"/>
              <c:layout>
                <c:manualLayout>
                  <c:x val="3.333333333333334E-2"/>
                  <c:y val="-4.1666666666666623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 900,000,000.00 100% </a:t>
                    </a:r>
                  </a:p>
                </c:rich>
              </c:tx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3BB0-43D3-B9CA-2611A66DF9C2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3.3333333333333444E-2"/>
                  <c:y val="-7.407407407407407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 -  0%   </a:t>
                    </a:r>
                  </a:p>
                </c:rich>
              </c:tx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3BB0-43D3-B9CA-2611A66DF9C2}"/>
                </c:ext>
                <c:ext xmlns:c15="http://schemas.microsoft.com/office/drawing/2012/chart" uri="{CE6537A1-D6FC-4f65-9D91-7224C49458BB}"/>
              </c:extLst>
            </c:dLbl>
            <c:numFmt formatCode="0.00" sourceLinked="0"/>
            <c:spPr>
              <a:noFill/>
              <a:ln>
                <a:noFill/>
              </a:ln>
              <a:effectLst/>
            </c:sp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Hoja1!$B$65:$C$65</c:f>
              <c:strCache>
                <c:ptCount val="2"/>
                <c:pt idx="0">
                  <c:v>ESTIMADO / APROBADO</c:v>
                </c:pt>
                <c:pt idx="1">
                  <c:v>RECAUDADO</c:v>
                </c:pt>
              </c:strCache>
            </c:strRef>
          </c:cat>
          <c:val>
            <c:numRef>
              <c:f>Hoja1!$B$66:$C$66</c:f>
              <c:numCache>
                <c:formatCode>_(* #,##0.00_);_(* \(#,##0.00\);_(* "-"??_);_(@_)</c:formatCode>
                <c:ptCount val="2"/>
                <c:pt idx="0">
                  <c:v>900000000</c:v>
                </c:pt>
                <c:pt idx="1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3BB0-43D3-B9CA-2611A66DF9C2}"/>
            </c:ext>
          </c:extLst>
        </c:ser>
        <c:dLbls/>
        <c:shape val="box"/>
        <c:axId val="99058048"/>
        <c:axId val="99059584"/>
        <c:axId val="0"/>
      </c:bar3DChart>
      <c:catAx>
        <c:axId val="99058048"/>
        <c:scaling>
          <c:orientation val="minMax"/>
        </c:scaling>
        <c:axPos val="b"/>
        <c:numFmt formatCode="General" sourceLinked="0"/>
        <c:tickLblPos val="nextTo"/>
        <c:crossAx val="99059584"/>
        <c:crosses val="autoZero"/>
        <c:auto val="1"/>
        <c:lblAlgn val="ctr"/>
        <c:lblOffset val="100"/>
      </c:catAx>
      <c:valAx>
        <c:axId val="99059584"/>
        <c:scaling>
          <c:orientation val="minMax"/>
        </c:scaling>
        <c:axPos val="l"/>
        <c:majorGridlines/>
        <c:numFmt formatCode="_(&quot;$&quot;* #,##0.00_);_(&quot;$&quot;* \(#,##0.00\);_(&quot;$&quot;* &quot;-&quot;??_);_(@_)" sourceLinked="0"/>
        <c:tickLblPos val="nextTo"/>
        <c:crossAx val="99058048"/>
        <c:crosses val="autoZero"/>
        <c:crossBetween val="between"/>
        <c:majorUnit val="500000000"/>
      </c:valAx>
    </c:plotArea>
    <c:plotVisOnly val="1"/>
    <c:dispBlanksAs val="gap"/>
  </c:chart>
  <c:spPr>
    <a:noFill/>
    <a:ln>
      <a:noFill/>
    </a:ln>
  </c:sp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MX"/>
  <c:style val="3"/>
  <c:chart>
    <c:title>
      <c:tx>
        <c:rich>
          <a:bodyPr/>
          <a:lstStyle/>
          <a:p>
            <a:pPr>
              <a:defRPr/>
            </a:pPr>
            <a:r>
              <a:rPr lang="en-US" dirty="0" err="1"/>
              <a:t>Recurso</a:t>
            </a:r>
            <a:r>
              <a:rPr lang="en-US" dirty="0"/>
              <a:t> Federal                                             </a:t>
            </a:r>
            <a:r>
              <a:rPr lang="en-US" sz="1200" dirty="0" err="1"/>
              <a:t>Fondo</a:t>
            </a:r>
            <a:r>
              <a:rPr lang="en-US" sz="1200" dirty="0"/>
              <a:t> de </a:t>
            </a:r>
            <a:r>
              <a:rPr lang="en-US" sz="1200" dirty="0" err="1"/>
              <a:t>Aportación</a:t>
            </a:r>
            <a:r>
              <a:rPr lang="en-US" sz="1200" dirty="0"/>
              <a:t> para </a:t>
            </a:r>
            <a:r>
              <a:rPr lang="en-US" sz="1200" dirty="0" err="1"/>
              <a:t>los</a:t>
            </a:r>
            <a:r>
              <a:rPr lang="en-US" sz="1200" dirty="0"/>
              <a:t> </a:t>
            </a:r>
            <a:r>
              <a:rPr lang="en-US" sz="1200" dirty="0" err="1"/>
              <a:t>Servicios</a:t>
            </a:r>
            <a:r>
              <a:rPr lang="en-US" sz="1200" dirty="0"/>
              <a:t> de </a:t>
            </a:r>
            <a:r>
              <a:rPr lang="en-US" sz="1200" dirty="0" err="1"/>
              <a:t>Salud</a:t>
            </a:r>
            <a:r>
              <a:rPr lang="en-US" sz="1200" dirty="0"/>
              <a:t>,                </a:t>
            </a:r>
            <a:r>
              <a:rPr lang="en-US" sz="1200" dirty="0" err="1"/>
              <a:t>Ramo</a:t>
            </a:r>
            <a:r>
              <a:rPr lang="en-US" sz="1200" dirty="0"/>
              <a:t> 33 (</a:t>
            </a:r>
            <a:r>
              <a:rPr lang="en-US" sz="1200" dirty="0" err="1"/>
              <a:t>Capítulo</a:t>
            </a:r>
            <a:r>
              <a:rPr lang="en-US" sz="1200" dirty="0"/>
              <a:t> 1000) </a:t>
            </a:r>
            <a:r>
              <a:rPr lang="en-US" sz="1200" dirty="0" smtClean="0"/>
              <a:t>Julio </a:t>
            </a:r>
            <a:r>
              <a:rPr lang="en-US" sz="1200" dirty="0"/>
              <a:t>2019</a:t>
            </a:r>
          </a:p>
        </c:rich>
      </c:tx>
      <c:layout/>
    </c:title>
    <c:view3D>
      <c:rAngAx val="1"/>
    </c:view3D>
    <c:plotArea>
      <c:layout/>
      <c:bar3DChart>
        <c:barDir val="col"/>
        <c:grouping val="clustered"/>
        <c:varyColors val="1"/>
        <c:ser>
          <c:idx val="0"/>
          <c:order val="0"/>
          <c:tx>
            <c:strRef>
              <c:f>Hoja1!$A$42</c:f>
              <c:strCache>
                <c:ptCount val="1"/>
                <c:pt idx="0">
                  <c:v>Fondo de Aportación para los Servicios de Salud, Ramo 33 (Capítulo 1000) Junio 2019</c:v>
                </c:pt>
              </c:strCache>
            </c:strRef>
          </c:tx>
          <c:dLbls>
            <c:dLbl>
              <c:idx val="0"/>
              <c:layout>
                <c:manualLayout>
                  <c:x val="3.3333114610673759E-2"/>
                  <c:y val="-1.8518518518518507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 808,137,393.67 100% </a:t>
                    </a:r>
                  </a:p>
                </c:rich>
              </c:tx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7F88-4157-AD68-153E421B020A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6666666666666698E-2"/>
                  <c:y val="-6.481481481481495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 471,413,479.45 58.33% </a:t>
                    </a:r>
                  </a:p>
                </c:rich>
              </c:tx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7F88-4157-AD68-153E421B020A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Hoja1!$B$41:$C$41</c:f>
              <c:strCache>
                <c:ptCount val="2"/>
                <c:pt idx="0">
                  <c:v>ESTIMADO / APROBADO</c:v>
                </c:pt>
                <c:pt idx="1">
                  <c:v>RECAUDADO</c:v>
                </c:pt>
              </c:strCache>
            </c:strRef>
          </c:cat>
          <c:val>
            <c:numRef>
              <c:f>Hoja1!$B$42:$C$42</c:f>
              <c:numCache>
                <c:formatCode>_(* #,##0.00_);_(* \(#,##0.00\);_(* "-"??_);_(@_)</c:formatCode>
                <c:ptCount val="2"/>
                <c:pt idx="0">
                  <c:v>808137393.66999996</c:v>
                </c:pt>
                <c:pt idx="1">
                  <c:v>471413479.4486298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F88-4157-AD68-153E421B020A}"/>
            </c:ext>
          </c:extLst>
        </c:ser>
        <c:dLbls/>
        <c:shape val="box"/>
        <c:axId val="100153216"/>
        <c:axId val="100154752"/>
        <c:axId val="0"/>
      </c:bar3DChart>
      <c:catAx>
        <c:axId val="100153216"/>
        <c:scaling>
          <c:orientation val="minMax"/>
        </c:scaling>
        <c:axPos val="b"/>
        <c:numFmt formatCode="General" sourceLinked="0"/>
        <c:tickLblPos val="nextTo"/>
        <c:crossAx val="100154752"/>
        <c:crosses val="autoZero"/>
        <c:auto val="1"/>
        <c:lblAlgn val="ctr"/>
        <c:lblOffset val="100"/>
      </c:catAx>
      <c:valAx>
        <c:axId val="100154752"/>
        <c:scaling>
          <c:orientation val="minMax"/>
        </c:scaling>
        <c:axPos val="l"/>
        <c:majorGridlines/>
        <c:numFmt formatCode="_(&quot;$&quot;* #,##0.00_);_(&quot;$&quot;* \(#,##0.00\);_(&quot;$&quot;* &quot;-&quot;??_);_(@_)" sourceLinked="0"/>
        <c:tickLblPos val="nextTo"/>
        <c:crossAx val="100153216"/>
        <c:crosses val="autoZero"/>
        <c:crossBetween val="between"/>
        <c:majorUnit val="500000000"/>
      </c:valAx>
    </c:plotArea>
    <c:plotVisOnly val="1"/>
    <c:dispBlanksAs val="gap"/>
  </c:chart>
  <c:spPr>
    <a:noFill/>
    <a:ln>
      <a:noFill/>
    </a:ln>
  </c:spPr>
  <c:externalData r:id="rId1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7C21EB-CBC8-4401-97F9-0754550BF3E0}" type="datetimeFigureOut">
              <a:rPr lang="es-MX" smtClean="0"/>
              <a:pPr/>
              <a:t>06/09/2019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8F95A-40F3-4DED-8F60-B79DF8668F85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9871029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917575" y="746125"/>
            <a:ext cx="4960938" cy="3721100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3595614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917575" y="746125"/>
            <a:ext cx="4960938" cy="3721100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20503623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917575" y="746125"/>
            <a:ext cx="4960938" cy="3721100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5789259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917575" y="746125"/>
            <a:ext cx="4960938" cy="3721100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592586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917575" y="746125"/>
            <a:ext cx="4960938" cy="3721100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0344181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917575" y="746125"/>
            <a:ext cx="4960938" cy="3721100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40857189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917575" y="746125"/>
            <a:ext cx="4960938" cy="3721100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3894165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917575" y="746125"/>
            <a:ext cx="4960938" cy="3721100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10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3894165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917575" y="746125"/>
            <a:ext cx="4960938" cy="3721100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11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4309712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917575" y="746125"/>
            <a:ext cx="4960938" cy="3721100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12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1796921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3AEBD3FF-8AA2-744A-BA52-1D46DDFF6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06/09/2019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09C0D103-F0C5-4645-899B-F1F5BF987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BC4397B9-DCC7-2E45-A036-3E113EBD5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FFB64F17-A758-3943-AA32-36E5E4F453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108" y="69522"/>
            <a:ext cx="536702" cy="7147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Conector recto 6">
            <a:extLst>
              <a:ext uri="{FF2B5EF4-FFF2-40B4-BE49-F238E27FC236}">
                <a16:creationId xmlns:a16="http://schemas.microsoft.com/office/drawing/2014/main" xmlns="" id="{070CD3CE-9C49-0845-93FB-DE13E3035954}"/>
              </a:ext>
            </a:extLst>
          </p:cNvPr>
          <p:cNvCxnSpPr>
            <a:cxnSpLocks/>
          </p:cNvCxnSpPr>
          <p:nvPr userDrawn="1"/>
        </p:nvCxnSpPr>
        <p:spPr>
          <a:xfrm>
            <a:off x="718459" y="190039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uadroTexto 8">
            <a:extLst>
              <a:ext uri="{FF2B5EF4-FFF2-40B4-BE49-F238E27FC236}">
                <a16:creationId xmlns:a16="http://schemas.microsoft.com/office/drawing/2014/main" xmlns="" id="{E86F24AB-960F-8143-8141-F6CB4C915CCA}"/>
              </a:ext>
            </a:extLst>
          </p:cNvPr>
          <p:cNvSpPr txBox="1"/>
          <p:nvPr userDrawn="1"/>
        </p:nvSpPr>
        <p:spPr>
          <a:xfrm>
            <a:off x="758276" y="253794"/>
            <a:ext cx="34351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Hospital Civil de Guadalajara</a:t>
            </a:r>
          </a:p>
        </p:txBody>
      </p:sp>
      <p:pic>
        <p:nvPicPr>
          <p:cNvPr id="8" name="Imagen 13">
            <a:extLst>
              <a:ext uri="{FF2B5EF4-FFF2-40B4-BE49-F238E27FC236}">
                <a16:creationId xmlns:a16="http://schemas.microsoft.com/office/drawing/2014/main" xmlns="" id="{002C7363-425A-8241-A822-89214DED9101}"/>
              </a:ext>
            </a:extLst>
          </p:cNvPr>
          <p:cNvPicPr preferRelativeResize="0"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10650" y="6258564"/>
            <a:ext cx="133350" cy="601200"/>
          </a:xfrm>
          <a:prstGeom prst="rect">
            <a:avLst/>
          </a:prstGeom>
        </p:spPr>
      </p:pic>
      <p:pic>
        <p:nvPicPr>
          <p:cNvPr id="9" name="Imagen 15">
            <a:extLst>
              <a:ext uri="{FF2B5EF4-FFF2-40B4-BE49-F238E27FC236}">
                <a16:creationId xmlns:a16="http://schemas.microsoft.com/office/drawing/2014/main" xmlns="" id="{3B064235-1693-AC43-8CAC-7ABFF2E419C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05005" y="6373723"/>
            <a:ext cx="848980" cy="43348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Paralelogramo 17">
            <a:extLst>
              <a:ext uri="{FF2B5EF4-FFF2-40B4-BE49-F238E27FC236}">
                <a16:creationId xmlns:a16="http://schemas.microsoft.com/office/drawing/2014/main" xmlns="" id="{A978073B-876B-5C44-8718-F8BBC600B044}"/>
              </a:ext>
            </a:extLst>
          </p:cNvPr>
          <p:cNvSpPr/>
          <p:nvPr userDrawn="1"/>
        </p:nvSpPr>
        <p:spPr>
          <a:xfrm>
            <a:off x="286603" y="848288"/>
            <a:ext cx="8567382" cy="360000"/>
          </a:xfrm>
          <a:prstGeom prst="parallelogram">
            <a:avLst/>
          </a:pr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10 CuadroTexto"/>
          <p:cNvSpPr txBox="1"/>
          <p:nvPr userDrawn="1"/>
        </p:nvSpPr>
        <p:spPr>
          <a:xfrm>
            <a:off x="4182790" y="243161"/>
            <a:ext cx="4906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158° REUNIÓN ORDINARIA DE COMITÉ DE ADMINISTRACIÓN HOSPITALARIA</a:t>
            </a:r>
          </a:p>
          <a:p>
            <a:pPr marL="0" marR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AVANCE PRESUPUESTAL A JULIO DE 2019</a:t>
            </a:r>
            <a:endParaRPr lang="es-MX" sz="900" dirty="0">
              <a:solidFill>
                <a:schemeClr val="tx1">
                  <a:lumMod val="50000"/>
                  <a:lumOff val="50000"/>
                </a:schemeClr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18391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D80F8ED-13A9-5E48-B278-5636DEE742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32AD6A8D-196A-F940-A5D9-9C53206E5F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CD6D3751-D18C-6349-8C64-FF0803D5F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06/09/2019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95DC5338-D7A3-9C4A-A387-A786AC4AF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B5A30BED-F314-E74B-A9AD-129CBD7E6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1435709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9188E451-A752-FB49-802B-0C644692C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AA86B138-0352-1F4D-85A6-55509A335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26928EC0-311C-B644-BE97-F654839591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4B797-69FB-C541-B6FE-6EDAC61EB2D2}" type="datetimeFigureOut">
              <a:rPr lang="es-MX" smtClean="0"/>
              <a:pPr/>
              <a:t>06/09/2019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3010BD9-A10F-6347-A7E3-E2EB6640E0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43457F6D-ED9D-A940-A99E-1A6E796A09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927676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Hoja_de_c_lculo_de_Microsoft_Office_Excel1.xlsx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Hoja_de_c_lculo_de_Microsoft_Office_Excel2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4" Type="http://schemas.openxmlformats.org/officeDocument/2006/relationships/package" Target="../embeddings/Hoja_de_c_lculo_de_Microsoft_Office_Excel3.xls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4" Type="http://schemas.openxmlformats.org/officeDocument/2006/relationships/package" Target="../embeddings/Hoja_de_c_lculo_de_Microsoft_Office_Excel4.xls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4" Type="http://schemas.openxmlformats.org/officeDocument/2006/relationships/package" Target="../embeddings/Hoja_de_c_lculo_de_Microsoft_Office_Excel5.xls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4" Type="http://schemas.openxmlformats.org/officeDocument/2006/relationships/package" Target="../embeddings/Hoja_de_c_lculo_de_Microsoft_Office_Excel6.xls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4" Type="http://schemas.openxmlformats.org/officeDocument/2006/relationships/package" Target="../embeddings/Hoja_de_c_lculo_de_Microsoft_Office_Excel7.xlsx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4" Type="http://schemas.openxmlformats.org/officeDocument/2006/relationships/package" Target="../embeddings/Hoja_de_c_lculo_de_Microsoft_Office_Excel8.xlsx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4" Type="http://schemas.openxmlformats.org/officeDocument/2006/relationships/package" Target="../embeddings/Hoja_de_c_lculo_de_Microsoft_Office_Excel9.xlsx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Relationship Id="rId4" Type="http://schemas.openxmlformats.org/officeDocument/2006/relationships/package" Target="../embeddings/Hoja_de_c_lculo_de_Microsoft_Office_Excel10.xlsx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856883319"/>
              </p:ext>
            </p:extLst>
          </p:nvPr>
        </p:nvGraphicFramePr>
        <p:xfrm>
          <a:off x="214312" y="1308100"/>
          <a:ext cx="8715375" cy="5061527"/>
        </p:xfrm>
        <a:graphic>
          <a:graphicData uri="http://schemas.openxmlformats.org/presentationml/2006/ole">
            <p:oleObj spid="_x0000_s1039" name="Hoja de cálculo" r:id="rId4" imgW="8715241" imgH="5495891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1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2019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4 Gráfico"/>
          <p:cNvGraphicFramePr/>
          <p:nvPr>
            <p:extLst>
              <p:ext uri="{D42A27DB-BD31-4B8C-83A1-F6EECF244321}">
                <p14:modId xmlns:p14="http://schemas.microsoft.com/office/powerpoint/2010/main" xmlns="" val="3756999122"/>
              </p:ext>
            </p:extLst>
          </p:nvPr>
        </p:nvGraphicFramePr>
        <p:xfrm>
          <a:off x="4350327" y="3429000"/>
          <a:ext cx="4572000" cy="2876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1 Marcador de número de diapositiva"/>
          <p:cNvSpPr txBox="1">
            <a:spLocks/>
          </p:cNvSpPr>
          <p:nvPr/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33A8127-744A-49B2-8D75-3A277263C564}" type="slidenum">
              <a:rPr kumimoji="0" lang="es-ES" sz="1200" b="1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s-ES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GRÁFICOS REPRESENTATIVOS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graphicFrame>
        <p:nvGraphicFramePr>
          <p:cNvPr id="8" name="1 Gráfico"/>
          <p:cNvGraphicFramePr/>
          <p:nvPr>
            <p:extLst>
              <p:ext uri="{D42A27DB-BD31-4B8C-83A1-F6EECF244321}">
                <p14:modId xmlns:p14="http://schemas.microsoft.com/office/powerpoint/2010/main" xmlns="" val="4010197594"/>
              </p:ext>
            </p:extLst>
          </p:nvPr>
        </p:nvGraphicFramePr>
        <p:xfrm>
          <a:off x="304800" y="1468582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2115079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8 Gráfico"/>
          <p:cNvGraphicFramePr/>
          <p:nvPr>
            <p:extLst>
              <p:ext uri="{D42A27DB-BD31-4B8C-83A1-F6EECF244321}">
                <p14:modId xmlns:p14="http://schemas.microsoft.com/office/powerpoint/2010/main" xmlns="" val="723864489"/>
              </p:ext>
            </p:extLst>
          </p:nvPr>
        </p:nvGraphicFramePr>
        <p:xfrm>
          <a:off x="4396220" y="34290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1 Marcador de número de diapositiva"/>
          <p:cNvSpPr txBox="1">
            <a:spLocks/>
          </p:cNvSpPr>
          <p:nvPr/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33A8127-744A-49B2-8D75-3A277263C564}" type="slidenum">
              <a:rPr kumimoji="0" lang="es-ES" sz="1200" b="1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s-ES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GRÁFICOS REPRESENTATIVOS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graphicFrame>
        <p:nvGraphicFramePr>
          <p:cNvPr id="7" name="6 Gráfico"/>
          <p:cNvGraphicFramePr/>
          <p:nvPr>
            <p:extLst>
              <p:ext uri="{D42A27DB-BD31-4B8C-83A1-F6EECF244321}">
                <p14:modId xmlns:p14="http://schemas.microsoft.com/office/powerpoint/2010/main" xmlns="" val="1192037002"/>
              </p:ext>
            </p:extLst>
          </p:nvPr>
        </p:nvGraphicFramePr>
        <p:xfrm>
          <a:off x="304800" y="1468582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4108009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539404083"/>
              </p:ext>
            </p:extLst>
          </p:nvPr>
        </p:nvGraphicFramePr>
        <p:xfrm>
          <a:off x="107506" y="1700808"/>
          <a:ext cx="8928992" cy="3634414"/>
        </p:xfrm>
        <a:graphic>
          <a:graphicData uri="http://schemas.openxmlformats.org/presentationml/2006/ole">
            <p:oleObj spid="_x0000_s2060" name="Hoja de cálculo" r:id="rId4" imgW="7581875" imgH="3086100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4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ESTADO DEL EJERCICIO DE EGRESOS POR CAPÍTULO DE GASTO 2019</a:t>
            </a:r>
          </a:p>
        </p:txBody>
      </p:sp>
    </p:spTree>
    <p:extLst>
      <p:ext uri="{BB962C8B-B14F-4D97-AF65-F5344CB8AC3E}">
        <p14:creationId xmlns:p14="http://schemas.microsoft.com/office/powerpoint/2010/main" xmlns="" val="16137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5" name="Object 3"/>
          <p:cNvGraphicFramePr>
            <a:graphicFrameLocks noChangeAspect="1"/>
          </p:cNvGraphicFramePr>
          <p:nvPr/>
        </p:nvGraphicFramePr>
        <p:xfrm>
          <a:off x="395288" y="1557338"/>
          <a:ext cx="8334375" cy="3943350"/>
        </p:xfrm>
        <a:graphic>
          <a:graphicData uri="http://schemas.openxmlformats.org/presentationml/2006/ole">
            <p:oleObj spid="_x0000_s3084" name="Hoja de cálculo" r:id="rId4" imgW="8334424" imgH="3943460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5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2019 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9" name="Object 3"/>
          <p:cNvGraphicFramePr>
            <a:graphicFrameLocks noChangeAspect="1"/>
          </p:cNvGraphicFramePr>
          <p:nvPr/>
        </p:nvGraphicFramePr>
        <p:xfrm>
          <a:off x="395288" y="1557338"/>
          <a:ext cx="8334375" cy="4248150"/>
        </p:xfrm>
        <a:graphic>
          <a:graphicData uri="http://schemas.openxmlformats.org/presentationml/2006/ole">
            <p:oleObj spid="_x0000_s4108" name="Hoja de cálculo" r:id="rId4" imgW="8334424" imgH="424821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6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2019 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3" name="Object 3"/>
          <p:cNvGraphicFramePr>
            <a:graphicFrameLocks noChangeAspect="1"/>
          </p:cNvGraphicFramePr>
          <p:nvPr/>
        </p:nvGraphicFramePr>
        <p:xfrm>
          <a:off x="395288" y="1557340"/>
          <a:ext cx="8334375" cy="4429125"/>
        </p:xfrm>
        <a:graphic>
          <a:graphicData uri="http://schemas.openxmlformats.org/presentationml/2006/ole">
            <p:oleObj spid="_x0000_s5132" name="Hoja de cálculo" r:id="rId4" imgW="8334424" imgH="4429070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7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2019 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8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2019 </a:t>
            </a:r>
          </a:p>
        </p:txBody>
      </p:sp>
      <p:graphicFrame>
        <p:nvGraphicFramePr>
          <p:cNvPr id="6147" name="Object 3"/>
          <p:cNvGraphicFramePr>
            <a:graphicFrameLocks noChangeAspect="1"/>
          </p:cNvGraphicFramePr>
          <p:nvPr/>
        </p:nvGraphicFramePr>
        <p:xfrm>
          <a:off x="395288" y="1557338"/>
          <a:ext cx="8334375" cy="4086225"/>
        </p:xfrm>
        <a:graphic>
          <a:graphicData uri="http://schemas.openxmlformats.org/presentationml/2006/ole">
            <p:oleObj spid="_x0000_s6156" name="Hoja de cálculo" r:id="rId4" imgW="8334424" imgH="4086255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9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2019 </a:t>
            </a:r>
          </a:p>
        </p:txBody>
      </p:sp>
      <p:graphicFrame>
        <p:nvGraphicFramePr>
          <p:cNvPr id="7171" name="Object 3"/>
          <p:cNvGraphicFramePr>
            <a:graphicFrameLocks noChangeAspect="1"/>
          </p:cNvGraphicFramePr>
          <p:nvPr/>
        </p:nvGraphicFramePr>
        <p:xfrm>
          <a:off x="395288" y="1557338"/>
          <a:ext cx="8334375" cy="4086225"/>
        </p:xfrm>
        <a:graphic>
          <a:graphicData uri="http://schemas.openxmlformats.org/presentationml/2006/ole">
            <p:oleObj spid="_x0000_s7180" name="Hoja de cálculo" r:id="rId4" imgW="8334424" imgH="4086255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43" name="Object 3"/>
          <p:cNvGraphicFramePr>
            <a:graphicFrameLocks noChangeAspect="1"/>
          </p:cNvGraphicFramePr>
          <p:nvPr/>
        </p:nvGraphicFramePr>
        <p:xfrm>
          <a:off x="395288" y="1557338"/>
          <a:ext cx="8334375" cy="4257675"/>
        </p:xfrm>
        <a:graphic>
          <a:graphicData uri="http://schemas.openxmlformats.org/presentationml/2006/ole">
            <p:oleObj spid="_x0000_s10252" name="Hoja de cálculo" r:id="rId4" imgW="8334424" imgH="4257662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10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2019 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9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689657011"/>
              </p:ext>
            </p:extLst>
          </p:nvPr>
        </p:nvGraphicFramePr>
        <p:xfrm>
          <a:off x="395288" y="1557340"/>
          <a:ext cx="8334375" cy="3609975"/>
        </p:xfrm>
        <a:graphic>
          <a:graphicData uri="http://schemas.openxmlformats.org/presentationml/2006/ole">
            <p:oleObj spid="_x0000_s8205" name="Hoja de cálculo" r:id="rId4" imgW="8334496" imgH="3609941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11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2019 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1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971829991"/>
              </p:ext>
            </p:extLst>
          </p:nvPr>
        </p:nvGraphicFramePr>
        <p:xfrm>
          <a:off x="395537" y="1557338"/>
          <a:ext cx="8334375" cy="3657600"/>
        </p:xfrm>
        <a:graphic>
          <a:graphicData uri="http://schemas.openxmlformats.org/presentationml/2006/ole">
            <p:oleObj spid="_x0000_s9229" name="Hoja de cálculo" r:id="rId4" imgW="8334496" imgH="3657702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12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2019 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F2CB8F37-4811-9644-A42F-89C25A3DB2C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 xmlns="">
                  <a14:imgLayer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20488" r="3217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532A63F3-F93F-6B4C-A3A1-1963BECC7F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15074210-13DF-8A41-BF98-46C12611E69D}"/>
              </a:ext>
            </a:extLst>
          </p:cNvPr>
          <p:cNvSpPr txBox="1"/>
          <p:nvPr/>
        </p:nvSpPr>
        <p:spPr>
          <a:xfrm>
            <a:off x="0" y="1235042"/>
            <a:ext cx="35883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Hospital Civil de Guadalajara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xmlns="" id="{B1E808CF-E82A-DA46-BA79-41F0F40176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" y="3757545"/>
            <a:ext cx="6885711" cy="1766955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E8FB557B-CCC3-0442-B5B5-C2DA5FBAEB01}"/>
              </a:ext>
            </a:extLst>
          </p:cNvPr>
          <p:cNvSpPr txBox="1"/>
          <p:nvPr/>
        </p:nvSpPr>
        <p:spPr>
          <a:xfrm>
            <a:off x="41561" y="3817647"/>
            <a:ext cx="606829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>
                <a:solidFill>
                  <a:schemeClr val="bg1"/>
                </a:solidFill>
                <a:latin typeface="Gotham"/>
              </a:rPr>
              <a:t>Comité de Administración Hospitalaria</a:t>
            </a:r>
          </a:p>
          <a:p>
            <a:r>
              <a:rPr lang="es-MX" sz="2000" dirty="0">
                <a:solidFill>
                  <a:schemeClr val="bg1"/>
                </a:solidFill>
                <a:latin typeface="Gotham"/>
              </a:rPr>
              <a:t>Centésima Quincuagésima Octava Reunión Ordinaria</a:t>
            </a:r>
          </a:p>
          <a:p>
            <a:endParaRPr lang="es-MX" sz="2000" dirty="0">
              <a:solidFill>
                <a:schemeClr val="bg1"/>
              </a:solidFill>
              <a:latin typeface="Gotham"/>
            </a:endParaRPr>
          </a:p>
          <a:p>
            <a:r>
              <a:rPr lang="es-MX" sz="2000" dirty="0">
                <a:solidFill>
                  <a:schemeClr val="bg1"/>
                </a:solidFill>
                <a:latin typeface="Gotham"/>
              </a:rPr>
              <a:t>Agosto / 2019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xmlns="" id="{880884D4-BB8A-AB46-8D9A-4F1733A853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67095" y="239412"/>
            <a:ext cx="661417" cy="880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xmlns="" id="{9E383705-F34A-1644-8AA7-44AD6E7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14350" y="5924555"/>
            <a:ext cx="1438659" cy="7345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715178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474</TotalTime>
  <Words>223</Words>
  <Application>Microsoft Office PowerPoint</Application>
  <PresentationFormat>Carta (216 x 279 mm)</PresentationFormat>
  <Paragraphs>56</Paragraphs>
  <Slides>13</Slides>
  <Notes>10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5" baseType="lpstr">
      <vt:lpstr>Tema de Office</vt:lpstr>
      <vt:lpstr>Hoja de cálculo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Usuario</cp:lastModifiedBy>
  <cp:revision>30</cp:revision>
  <cp:lastPrinted>2019-09-03T17:53:52Z</cp:lastPrinted>
  <dcterms:created xsi:type="dcterms:W3CDTF">2019-08-05T21:51:21Z</dcterms:created>
  <dcterms:modified xsi:type="dcterms:W3CDTF">2019-09-06T16:01:51Z</dcterms:modified>
</cp:coreProperties>
</file>