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Override PartName="/ppt/charts/colors4.xml" ContentType="application/vnd.ms-office.chartcolor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charts/colors3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charts/colors1.xml" ContentType="application/vnd.ms-office.chartcolorstyle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charts/style4.xml" ContentType="application/vnd.ms-office.chartstyle+xml"/>
  <Override PartName="/ppt/charts/style3.xml" ContentType="application/vnd.ms-office.chartstyle+xml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3"/>
  </p:notesMasterIdLst>
  <p:handoutMasterIdLst>
    <p:handoutMasterId r:id="rId14"/>
  </p:handoutMasterIdLst>
  <p:sldIdLst>
    <p:sldId id="412" r:id="rId2"/>
    <p:sldId id="413" r:id="rId3"/>
    <p:sldId id="414" r:id="rId4"/>
    <p:sldId id="403" r:id="rId5"/>
    <p:sldId id="404" r:id="rId6"/>
    <p:sldId id="405" r:id="rId7"/>
    <p:sldId id="406" r:id="rId8"/>
    <p:sldId id="407" r:id="rId9"/>
    <p:sldId id="408" r:id="rId10"/>
    <p:sldId id="409" r:id="rId11"/>
    <p:sldId id="410" r:id="rId12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208">
          <p15:clr>
            <a:srgbClr val="A4A3A4"/>
          </p15:clr>
        </p15:guide>
        <p15:guide id="2" pos="29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>
        <p:scale>
          <a:sx n="74" d="100"/>
          <a:sy n="74" d="100"/>
        </p:scale>
        <p:origin x="-763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Ver&#243;nica\Downloads\Presupuesto%20Ingresos%20a%20mayo%202019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Ver&#243;nica\Downloads\Presupuesto%20Ingresos%20a%20mayo%202019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C:\Users\Ver&#243;nica\Downloads\Presupuesto%20Ingresos%20a%20mayo%202019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C:\Users\Ver&#243;nica\Downloads\Presupuesto%20Ingresos%20a%20mayo%202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RECURSO</a:t>
            </a:r>
            <a:r>
              <a:rPr lang="es-MX" baseline="0"/>
              <a:t> ESTATAL 2019</a:t>
            </a:r>
          </a:p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sz="1200"/>
              <a:t>Servicios Personales (Capítulo 1000)</a:t>
            </a:r>
          </a:p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sz="1200"/>
              <a:t>mayo</a:t>
            </a:r>
            <a:r>
              <a:rPr lang="es-MX" sz="1200" baseline="0"/>
              <a:t> 2019</a:t>
            </a:r>
            <a:endParaRPr lang="es-MX" sz="1200"/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2834536307961512"/>
          <c:y val="0.2128474044911054"/>
          <c:w val="0.86285389326334239"/>
          <c:h val="0.69827172645086077"/>
        </c:manualLayout>
      </c:layout>
      <c:bar3DChart>
        <c:barDir val="col"/>
        <c:grouping val="standard"/>
        <c:ser>
          <c:idx val="0"/>
          <c:order val="0"/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dLbls>
            <c:dLbl>
              <c:idx val="0"/>
              <c:layout>
                <c:manualLayout>
                  <c:x val="0.24069410669047753"/>
                  <c:y val="-7.36261862377048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D78A51E-535D-426D-B247-2AEF6C2C6C99}" type="VALUE">
                      <a:rPr lang="en-US" sz="1200"/>
                      <a:pPr>
                        <a:defRPr sz="900" b="0" i="0" u="none" strike="noStrike" kern="1200" baseline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[VALOR]</a:t>
                    </a:fld>
                    <a:r>
                      <a:rPr lang="en-US" sz="1200" dirty="0"/>
                      <a:t>    100%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0.26320497996793224"/>
                      <c:h val="0.1988658724584866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1730713048344422"/>
                  <c:y val="-0.1034957919980195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C28DC19-FCC0-4200-A86E-6580384A7663}" type="VALUE">
                      <a:rPr lang="en-US" sz="1200"/>
                      <a:pPr>
                        <a:defRPr sz="900" b="0" i="0" u="none" strike="noStrike" kern="1200" baseline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[VALOR]</a:t>
                    </a:fld>
                    <a:endParaRPr lang="en-US" sz="1200" dirty="0"/>
                  </a:p>
                  <a:p>
                    <a:pPr>
                      <a:defRPr sz="9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/>
                      <a:t>41.67%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0.23975336759564439"/>
                      <c:h val="0.18245896506513187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GRAFICOS!$A$44:$A$45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GRAFICOS!$B$5:$B$6</c:f>
              <c:numCache>
                <c:formatCode>_("$"* #,##0.00_);_("$"* \(#,##0.00\);_("$"* "-"??_);_(@_)</c:formatCode>
                <c:ptCount val="2"/>
                <c:pt idx="0">
                  <c:v>2117107203.5899999</c:v>
                </c:pt>
                <c:pt idx="1">
                  <c:v>882128001.39999998</c:v>
                </c:pt>
              </c:numCache>
            </c:numRef>
          </c:val>
        </c:ser>
        <c:dLbls>
          <c:showVal val="1"/>
        </c:dLbls>
        <c:shape val="box"/>
        <c:axId val="73419392"/>
        <c:axId val="73392512"/>
        <c:axId val="73007104"/>
      </c:bar3DChart>
      <c:catAx>
        <c:axId val="734193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3392512"/>
        <c:crosses val="autoZero"/>
        <c:auto val="1"/>
        <c:lblAlgn val="ctr"/>
        <c:lblOffset val="100"/>
      </c:catAx>
      <c:valAx>
        <c:axId val="7339251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3419392"/>
        <c:crosses val="autoZero"/>
        <c:crossBetween val="between"/>
      </c:valAx>
      <c:serAx>
        <c:axId val="73007104"/>
        <c:scaling>
          <c:orientation val="minMax"/>
        </c:scaling>
        <c:delete val="1"/>
        <c:axPos val="b"/>
        <c:majorTickMark val="none"/>
        <c:tickLblPos val="none"/>
        <c:crossAx val="73392512"/>
        <c:crosses val="autoZero"/>
      </c:ser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dirty="0"/>
              <a:t>RECURSO</a:t>
            </a:r>
            <a:r>
              <a:rPr lang="es-MX" baseline="0" dirty="0"/>
              <a:t> ESTATAL 2019</a:t>
            </a:r>
          </a:p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sz="1100" dirty="0"/>
              <a:t>Materiales, Servicios, Bienes e Inversión (Capítulos 2000 al 6000)</a:t>
            </a:r>
          </a:p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sz="1100" dirty="0"/>
              <a:t>mayo</a:t>
            </a:r>
            <a:r>
              <a:rPr lang="es-MX" sz="1100" baseline="0" dirty="0"/>
              <a:t> 2019</a:t>
            </a:r>
            <a:endParaRPr lang="es-MX" sz="1100" dirty="0"/>
          </a:p>
        </c:rich>
      </c:tx>
      <c:layout>
        <c:manualLayout>
          <c:xMode val="edge"/>
          <c:yMode val="edge"/>
          <c:x val="0.10974300087489067"/>
          <c:y val="2.7777777777777801E-2"/>
        </c:manualLayout>
      </c:layout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2834536307961506"/>
          <c:y val="0.21747703412073496"/>
          <c:w val="0.86285389326334239"/>
          <c:h val="0.69827172645086055"/>
        </c:manualLayout>
      </c:layout>
      <c:bar3DChart>
        <c:barDir val="col"/>
        <c:grouping val="standard"/>
        <c:ser>
          <c:idx val="0"/>
          <c:order val="0"/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dLbls>
            <c:dLbl>
              <c:idx val="0"/>
              <c:layout>
                <c:manualLayout>
                  <c:x val="0.22429487001444284"/>
                  <c:y val="-7.1192864305402682E-3"/>
                </c:manualLayout>
              </c:layout>
              <c:tx>
                <c:rich>
                  <a:bodyPr/>
                  <a:lstStyle/>
                  <a:p>
                    <a:fld id="{4D78A51E-535D-426D-B247-2AEF6C2C6C99}" type="VALUE">
                      <a:rPr lang="en-US" sz="1200"/>
                      <a:pPr/>
                      <a:t>[VALOR]</a:t>
                    </a:fld>
                    <a:r>
                      <a:rPr lang="en-US" sz="1200" dirty="0"/>
                      <a:t>    100%</a:t>
                    </a:r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0.25156874930563272"/>
                      <c:h val="0.1885654285901447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3254013442950771"/>
                  <c:y val="-6.5004686248129301E-2"/>
                </c:manualLayout>
              </c:layout>
              <c:tx>
                <c:rich>
                  <a:bodyPr/>
                  <a:lstStyle/>
                  <a:p>
                    <a:fld id="{5C28DC19-FCC0-4200-A86E-6580384A7663}" type="VALUE">
                      <a:rPr lang="en-US" sz="1200"/>
                      <a:pPr/>
                      <a:t>[VALOR]</a:t>
                    </a:fld>
                    <a:endParaRPr lang="en-US" sz="1200" dirty="0"/>
                  </a:p>
                  <a:p>
                    <a:r>
                      <a:rPr lang="en-US" sz="1200" dirty="0"/>
                      <a:t>40.42%</a:t>
                    </a:r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0.2559779816131541"/>
                      <c:h val="0.24742067391271486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GRAFICOS!$A$44:$A$45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GRAFICOS!$B$27:$B$28</c:f>
              <c:numCache>
                <c:formatCode>_("$"* #,##0.00_);_("$"* \(#,##0.00\);_("$"* "-"??_);_(@_)</c:formatCode>
                <c:ptCount val="2"/>
                <c:pt idx="0">
                  <c:v>910210452.49000001</c:v>
                </c:pt>
                <c:pt idx="1">
                  <c:v>367889771.95000005</c:v>
                </c:pt>
              </c:numCache>
            </c:numRef>
          </c:val>
        </c:ser>
        <c:dLbls>
          <c:showVal val="1"/>
        </c:dLbls>
        <c:shape val="box"/>
        <c:axId val="75245056"/>
        <c:axId val="75246592"/>
        <c:axId val="73008896"/>
      </c:bar3DChart>
      <c:catAx>
        <c:axId val="7524505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246592"/>
        <c:crosses val="autoZero"/>
        <c:auto val="1"/>
        <c:lblAlgn val="ctr"/>
        <c:lblOffset val="100"/>
      </c:catAx>
      <c:valAx>
        <c:axId val="7524659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245056"/>
        <c:crosses val="autoZero"/>
        <c:crossBetween val="between"/>
      </c:valAx>
      <c:serAx>
        <c:axId val="73008896"/>
        <c:scaling>
          <c:orientation val="minMax"/>
        </c:scaling>
        <c:delete val="1"/>
        <c:axPos val="b"/>
        <c:majorTickMark val="none"/>
        <c:tickLblPos val="none"/>
        <c:crossAx val="75246592"/>
        <c:crosses val="autoZero"/>
      </c:ser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RECURSO</a:t>
            </a:r>
            <a:r>
              <a:rPr lang="es-MX" baseline="0"/>
              <a:t> FEDERAL 2019</a:t>
            </a:r>
          </a:p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sz="1050"/>
              <a:t>Fondo de Aportación para los Servicios de Salud, Ramo 33 (Capítulo 1000) mayo 2019</a:t>
            </a:r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5000000000000001E-2"/>
          <c:y val="0.19895851560221639"/>
          <c:w val="0.86285389326334239"/>
          <c:h val="0.69827172645086055"/>
        </c:manualLayout>
      </c:layout>
      <c:bar3DChart>
        <c:barDir val="col"/>
        <c:grouping val="standard"/>
        <c:ser>
          <c:idx val="0"/>
          <c:order val="0"/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dLbls>
            <c:dLbl>
              <c:idx val="0"/>
              <c:layout>
                <c:manualLayout>
                  <c:x val="0.18461208013924388"/>
                  <c:y val="-7.291949830633479E-2"/>
                </c:manualLayout>
              </c:layout>
              <c:tx>
                <c:rich>
                  <a:bodyPr/>
                  <a:lstStyle/>
                  <a:p>
                    <a:fld id="{4D78A51E-535D-426D-B247-2AEF6C2C6C99}" type="VALUE">
                      <a:rPr lang="en-US" sz="1200"/>
                      <a:pPr/>
                      <a:t>[VALOR]</a:t>
                    </a:fld>
                    <a:r>
                      <a:rPr lang="en-US" sz="1200" dirty="0"/>
                      <a:t>    100%</a:t>
                    </a:r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0.25975669370069993"/>
                      <c:h val="0.1885654285901447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3346778196614917"/>
                  <c:y val="-0.11574074074074082"/>
                </c:manualLayout>
              </c:layout>
              <c:tx>
                <c:rich>
                  <a:bodyPr/>
                  <a:lstStyle/>
                  <a:p>
                    <a:fld id="{5C28DC19-FCC0-4200-A86E-6580384A7663}" type="VALUE">
                      <a:rPr lang="en-US" sz="1200"/>
                      <a:pPr/>
                      <a:t>[VALOR]</a:t>
                    </a:fld>
                    <a:endParaRPr lang="en-US" sz="1200" dirty="0"/>
                  </a:p>
                  <a:p>
                    <a:r>
                      <a:rPr lang="en-US" sz="1200" dirty="0"/>
                      <a:t>41.67%</a:t>
                    </a:r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0.24130300076204364"/>
                      <c:h val="0.24742067391271486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GRAFICOS!$A$44:$A$45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GRAFICOS!$B$44:$B$45</c:f>
              <c:numCache>
                <c:formatCode>_("$"* #,##0.00_);_("$"* \(#,##0.00\);_("$"* "-"??_);_(@_)</c:formatCode>
                <c:ptCount val="2"/>
                <c:pt idx="0">
                  <c:v>808137393.66999996</c:v>
                </c:pt>
                <c:pt idx="1">
                  <c:v>336723913.88862985</c:v>
                </c:pt>
              </c:numCache>
            </c:numRef>
          </c:val>
        </c:ser>
        <c:dLbls>
          <c:showVal val="1"/>
        </c:dLbls>
        <c:shape val="box"/>
        <c:axId val="75286016"/>
        <c:axId val="75287552"/>
        <c:axId val="75252160"/>
      </c:bar3DChart>
      <c:catAx>
        <c:axId val="752860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287552"/>
        <c:crosses val="autoZero"/>
        <c:auto val="1"/>
        <c:lblAlgn val="ctr"/>
        <c:lblOffset val="100"/>
      </c:catAx>
      <c:valAx>
        <c:axId val="7528755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5286016"/>
        <c:crosses val="autoZero"/>
        <c:crossBetween val="between"/>
      </c:valAx>
      <c:serAx>
        <c:axId val="75252160"/>
        <c:scaling>
          <c:orientation val="minMax"/>
        </c:scaling>
        <c:delete val="1"/>
        <c:axPos val="b"/>
        <c:majorTickMark val="none"/>
        <c:tickLblPos val="none"/>
        <c:crossAx val="75287552"/>
        <c:crosses val="autoZero"/>
      </c:ser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RECURSO</a:t>
            </a:r>
            <a:r>
              <a:rPr lang="es-MX" baseline="0"/>
              <a:t>S PROPIOS 2019</a:t>
            </a:r>
          </a:p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sz="1200"/>
              <a:t>Seguro Popular mayo 2019</a:t>
            </a:r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2834536307961506"/>
          <c:y val="0.21747703412073496"/>
          <c:w val="0.86285389326334239"/>
          <c:h val="0.69827172645086055"/>
        </c:manualLayout>
      </c:layout>
      <c:bar3DChart>
        <c:barDir val="col"/>
        <c:grouping val="standard"/>
        <c:ser>
          <c:idx val="0"/>
          <c:order val="0"/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dLbls>
            <c:dLbl>
              <c:idx val="0"/>
              <c:layout>
                <c:manualLayout>
                  <c:x val="0.23381232790951142"/>
                  <c:y val="-5.499373175707753E-2"/>
                </c:manualLayout>
              </c:layout>
              <c:tx>
                <c:rich>
                  <a:bodyPr/>
                  <a:lstStyle/>
                  <a:p>
                    <a:fld id="{4D78A51E-535D-426D-B247-2AEF6C2C6C99}" type="VALUE">
                      <a:rPr lang="en-US" sz="1200"/>
                      <a:pPr/>
                      <a:t>[VALOR]</a:t>
                    </a:fld>
                    <a:r>
                      <a:rPr lang="en-US" sz="1200" dirty="0"/>
                      <a:t>    100%</a:t>
                    </a:r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0.27280039455075555"/>
                      <c:h val="0.1889758461181080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0555555555555547"/>
                  <c:y val="-9.953703703703707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C28DC19-FCC0-4200-A86E-6580384A7663}" type="VALUE">
                      <a:rPr lang="en-US" sz="1200"/>
                      <a:pPr>
                        <a:defRPr sz="900" b="0" i="0" u="none" strike="noStrike" kern="1200" baseline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[VALOR]</a:t>
                    </a:fld>
                    <a:endParaRPr lang="en-US" sz="1200" dirty="0"/>
                  </a:p>
                  <a:p>
                    <a:pPr>
                      <a:defRPr sz="9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/>
                      <a:t>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0.13054177602799649"/>
                      <c:h val="0.12023148148148148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GRAFICOS!$A$44:$A$45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GRAFICOS!$B$60:$B$61</c:f>
              <c:numCache>
                <c:formatCode>_("$"* #,##0.00_);_("$"* \(#,##0.00\);_("$"* "-"??_);_(@_)</c:formatCode>
                <c:ptCount val="2"/>
                <c:pt idx="0">
                  <c:v>900000000</c:v>
                </c:pt>
                <c:pt idx="1">
                  <c:v>0</c:v>
                </c:pt>
              </c:numCache>
            </c:numRef>
          </c:val>
        </c:ser>
        <c:dLbls>
          <c:showVal val="1"/>
        </c:dLbls>
        <c:shape val="box"/>
        <c:axId val="73646464"/>
        <c:axId val="73648000"/>
        <c:axId val="75253504"/>
      </c:bar3DChart>
      <c:catAx>
        <c:axId val="7364646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3648000"/>
        <c:crosses val="autoZero"/>
        <c:auto val="1"/>
        <c:lblAlgn val="ctr"/>
        <c:lblOffset val="100"/>
      </c:catAx>
      <c:valAx>
        <c:axId val="7364800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3646464"/>
        <c:crosses val="autoZero"/>
        <c:crossBetween val="between"/>
      </c:valAx>
      <c:serAx>
        <c:axId val="75253504"/>
        <c:scaling>
          <c:orientation val="minMax"/>
        </c:scaling>
        <c:delete val="1"/>
        <c:axPos val="b"/>
        <c:majorTickMark val="none"/>
        <c:tickLblPos val="none"/>
        <c:crossAx val="73648000"/>
        <c:crosses val="autoZero"/>
      </c:ser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01/07/2019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01/07/2019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755576" y="2740025"/>
            <a:ext cx="7557665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Quincuagésima Sexta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804248" y="3965575"/>
            <a:ext cx="1512168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Junio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2019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156°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MAYO DE 2019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03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74781941"/>
              </p:ext>
            </p:extLst>
          </p:nvPr>
        </p:nvGraphicFramePr>
        <p:xfrm>
          <a:off x="249113" y="1246212"/>
          <a:ext cx="8715375" cy="4991100"/>
        </p:xfrm>
        <a:graphic>
          <a:graphicData uri="http://schemas.openxmlformats.org/presentationml/2006/ole">
            <p:oleObj spid="_x0000_s129034" name="Worksheet" r:id="rId4" imgW="8715201" imgH="4991013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ANALÍTICO DE INGRESOS 2019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00447453"/>
              </p:ext>
            </p:extLst>
          </p:nvPr>
        </p:nvGraphicFramePr>
        <p:xfrm>
          <a:off x="0" y="476672"/>
          <a:ext cx="583264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632825572"/>
              </p:ext>
            </p:extLst>
          </p:nvPr>
        </p:nvGraphicFramePr>
        <p:xfrm>
          <a:off x="2771800" y="3356992"/>
          <a:ext cx="5760640" cy="3175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507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114499297"/>
              </p:ext>
            </p:extLst>
          </p:nvPr>
        </p:nvGraphicFramePr>
        <p:xfrm>
          <a:off x="395536" y="476672"/>
          <a:ext cx="5400600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47026749"/>
              </p:ext>
            </p:extLst>
          </p:nvPr>
        </p:nvGraphicFramePr>
        <p:xfrm>
          <a:off x="3347864" y="3429000"/>
          <a:ext cx="5328592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800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477" name="Object 5"/>
          <p:cNvGraphicFramePr>
            <a:graphicFrameLocks noChangeAspect="1"/>
          </p:cNvGraphicFramePr>
          <p:nvPr/>
        </p:nvGraphicFramePr>
        <p:xfrm>
          <a:off x="107505" y="1700808"/>
          <a:ext cx="8928992" cy="3634414"/>
        </p:xfrm>
        <a:graphic>
          <a:graphicData uri="http://schemas.openxmlformats.org/presentationml/2006/ole">
            <p:oleObj spid="_x0000_s105480" name="Hoja de cálculo" r:id="rId4" imgW="7581829" imgH="308615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94437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ESTADO DEL EJERCICIO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2019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503" name="Object 7"/>
          <p:cNvGraphicFramePr>
            <a:graphicFrameLocks noChangeAspect="1"/>
          </p:cNvGraphicFramePr>
          <p:nvPr/>
        </p:nvGraphicFramePr>
        <p:xfrm>
          <a:off x="395288" y="1557338"/>
          <a:ext cx="8334375" cy="3943350"/>
        </p:xfrm>
        <a:graphic>
          <a:graphicData uri="http://schemas.openxmlformats.org/presentationml/2006/ole">
            <p:oleObj spid="_x0000_s106506" name="Hoja de cálculo" r:id="rId4" imgW="8334424" imgH="39434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525" name="Object 5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p:oleObj spid="_x0000_s107528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550" name="Object 6"/>
          <p:cNvGraphicFramePr>
            <a:graphicFrameLocks noChangeAspect="1"/>
          </p:cNvGraphicFramePr>
          <p:nvPr/>
        </p:nvGraphicFramePr>
        <p:xfrm>
          <a:off x="395288" y="1557338"/>
          <a:ext cx="8334375" cy="4429125"/>
        </p:xfrm>
        <a:graphic>
          <a:graphicData uri="http://schemas.openxmlformats.org/presentationml/2006/ole">
            <p:oleObj spid="_x0000_s108553" name="Hoja de cálculo" r:id="rId4" imgW="8334424" imgH="442907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574" name="Object 6"/>
          <p:cNvGraphicFramePr>
            <a:graphicFrameLocks noChangeAspect="1"/>
          </p:cNvGraphicFramePr>
          <p:nvPr/>
        </p:nvGraphicFramePr>
        <p:xfrm>
          <a:off x="404813" y="980728"/>
          <a:ext cx="8334375" cy="5528497"/>
        </p:xfrm>
        <a:graphic>
          <a:graphicData uri="http://schemas.openxmlformats.org/presentationml/2006/ole">
            <p:oleObj spid="_x0000_s109577" name="Hoja de cálculo" r:id="rId4" imgW="8334424" imgH="5867276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54868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54868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0598" name="Object 6"/>
          <p:cNvGraphicFramePr>
            <a:graphicFrameLocks noChangeAspect="1"/>
          </p:cNvGraphicFramePr>
          <p:nvPr/>
        </p:nvGraphicFramePr>
        <p:xfrm>
          <a:off x="404813" y="981076"/>
          <a:ext cx="8334375" cy="5586316"/>
        </p:xfrm>
        <a:graphic>
          <a:graphicData uri="http://schemas.openxmlformats.org/presentationml/2006/ole">
            <p:oleObj spid="_x0000_s110601" name="Hoja de cálculo" r:id="rId4" imgW="8334424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622" name="Object 6"/>
          <p:cNvGraphicFramePr>
            <a:graphicFrameLocks noChangeAspect="1"/>
          </p:cNvGraphicFramePr>
          <p:nvPr/>
        </p:nvGraphicFramePr>
        <p:xfrm>
          <a:off x="395288" y="1557338"/>
          <a:ext cx="8334375" cy="3609975"/>
        </p:xfrm>
        <a:graphic>
          <a:graphicData uri="http://schemas.openxmlformats.org/presentationml/2006/ole">
            <p:oleObj spid="_x0000_s111625" name="Hoja de cálculo" r:id="rId4" imgW="8334424" imgH="361009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10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49" name="Object 9"/>
          <p:cNvGraphicFramePr>
            <a:graphicFrameLocks noChangeAspect="1"/>
          </p:cNvGraphicFramePr>
          <p:nvPr/>
        </p:nvGraphicFramePr>
        <p:xfrm>
          <a:off x="395536" y="1557338"/>
          <a:ext cx="8334375" cy="3657600"/>
        </p:xfrm>
        <a:graphic>
          <a:graphicData uri="http://schemas.openxmlformats.org/presentationml/2006/ole">
            <p:oleObj spid="_x0000_s112652" name="Hoja de cálculo" r:id="rId4" imgW="8334424" imgH="365760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12039</TotalTime>
  <Words>191</Words>
  <Application>Microsoft Office PowerPoint</Application>
  <PresentationFormat>Presentación en pantalla (4:3)</PresentationFormat>
  <Paragraphs>52</Paragraphs>
  <Slides>11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1_Tema de Office</vt:lpstr>
      <vt:lpstr>Worksheet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755</cp:revision>
  <dcterms:created xsi:type="dcterms:W3CDTF">2011-01-31T07:15:10Z</dcterms:created>
  <dcterms:modified xsi:type="dcterms:W3CDTF">2019-07-01T16:13:51Z</dcterms:modified>
</cp:coreProperties>
</file>