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Juntas%20de%20Gobierno\05%20Agosto\hoja%20de%20trabajo%20corte%20agosto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Juntas%20de%20Gobierno\05%20Agosto\hoja%20de%20trabajo%20corte%20agosto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Juntas%20de%20Gobierno\05%20Agosto\hoja%20de%20trabajo%20corte%20agosto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Juntas%20de%20Gobierno\05%20Agosto\hoja%20de%20trabajo%20corte%20agosto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100"/>
              <a:t>Materiales, Servicios, Bienes e Inversión                                                (Capítulos 2000 al 6000) Agosto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Hoja1!$A$26</c:f>
              <c:strCache>
                <c:ptCount val="1"/>
                <c:pt idx="0">
                  <c:v>Materiales, Servicios, Bienes e Inversión (Capítulos 2000 al 6000) Julio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07E-2"/>
                  <c:y val="-3.70370370370371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7915E-2"/>
                  <c:y val="-5.55555555555554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588,623,635.12 64.67%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Hoja1!$B$25:$C$25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Hoja1!$B$26:$C$26</c:f>
              <c:numCache>
                <c:formatCode>_-* #,##0.00_-;\-* #,##0.00_-;_-* "-"??_-;_-@_-</c:formatCode>
                <c:ptCount val="2"/>
                <c:pt idx="0">
                  <c:v>910210452.49000001</c:v>
                </c:pt>
                <c:pt idx="1">
                  <c:v>588623635.12</c:v>
                </c:pt>
              </c:numCache>
            </c:numRef>
          </c:val>
        </c:ser>
        <c:shape val="box"/>
        <c:axId val="83355136"/>
        <c:axId val="83356672"/>
        <c:axId val="0"/>
      </c:bar3DChart>
      <c:catAx>
        <c:axId val="83355136"/>
        <c:scaling>
          <c:orientation val="minMax"/>
        </c:scaling>
        <c:axPos val="b"/>
        <c:tickLblPos val="nextTo"/>
        <c:crossAx val="83356672"/>
        <c:crosses val="autoZero"/>
        <c:auto val="1"/>
        <c:lblAlgn val="ctr"/>
        <c:lblOffset val="100"/>
      </c:catAx>
      <c:valAx>
        <c:axId val="8335667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3355136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200"/>
              <a:t>Servicios Personales (Capítulo 1000) Agosto 2019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192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Hoja1!$A$4</c:f>
              <c:strCache>
                <c:ptCount val="1"/>
                <c:pt idx="0">
                  <c:v>Servicios Personales (Capítulo 1000) Agosto 2019</c:v>
                </c:pt>
              </c:strCache>
            </c:strRef>
          </c:tx>
          <c:dLbls>
            <c:dLbl>
              <c:idx val="0"/>
              <c:layout>
                <c:manualLayout>
                  <c:x val="3.6111111111111191E-2"/>
                  <c:y val="-5.5555555555555469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5000000000000001E-2"/>
                  <c:y val="-2.9928699857399703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1,438,679,802.24       67.95%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Hoja1!$B$3:$C$3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Hoja1!$B$4:$C$4</c:f>
              <c:numCache>
                <c:formatCode>_-* #,##0.00_-;\-* #,##0.00_-;_-* "-"??_-;_-@_-</c:formatCode>
                <c:ptCount val="2"/>
                <c:pt idx="0">
                  <c:v>2117107203.5899999</c:v>
                </c:pt>
                <c:pt idx="1">
                  <c:v>1438679802.24</c:v>
                </c:pt>
              </c:numCache>
            </c:numRef>
          </c:val>
        </c:ser>
        <c:shape val="box"/>
        <c:axId val="83984384"/>
        <c:axId val="83985920"/>
        <c:axId val="0"/>
      </c:bar3DChart>
      <c:catAx>
        <c:axId val="83984384"/>
        <c:scaling>
          <c:orientation val="minMax"/>
        </c:scaling>
        <c:axPos val="b"/>
        <c:tickLblPos val="nextTo"/>
        <c:crossAx val="83985920"/>
        <c:crosses val="autoZero"/>
        <c:auto val="1"/>
        <c:lblAlgn val="ctr"/>
        <c:lblOffset val="100"/>
      </c:catAx>
      <c:valAx>
        <c:axId val="83985920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3984384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Recursos Propios </a:t>
            </a:r>
          </a:p>
          <a:p>
            <a:pPr>
              <a:defRPr/>
            </a:pPr>
            <a:r>
              <a:rPr lang="en-US" sz="1200"/>
              <a:t>Seguro Popular Agosto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Hoja1!$A$66</c:f>
              <c:strCache>
                <c:ptCount val="1"/>
                <c:pt idx="0">
                  <c:v>Seguro Popular Julio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4.1666666666666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68,138,129.70</a:t>
                    </a:r>
                  </a:p>
                  <a:p>
                    <a:r>
                      <a:rPr lang="en-US"/>
                      <a:t>7.57%   </a:t>
                    </a:r>
                  </a:p>
                </c:rich>
              </c:tx>
              <c:showVal val="1"/>
            </c:dLbl>
            <c:numFmt formatCode="0.00" sourceLinked="0"/>
            <c:showVal val="1"/>
          </c:dLbls>
          <c:cat>
            <c:strRef>
              <c:f>Hoja1!$B$65:$C$65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Hoja1!$B$66:$C$66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68138129.700000003</c:v>
                </c:pt>
              </c:numCache>
            </c:numRef>
          </c:val>
        </c:ser>
        <c:shape val="box"/>
        <c:axId val="83962112"/>
        <c:axId val="84001536"/>
        <c:axId val="0"/>
      </c:bar3DChart>
      <c:catAx>
        <c:axId val="83962112"/>
        <c:scaling>
          <c:orientation val="minMax"/>
        </c:scaling>
        <c:axPos val="b"/>
        <c:tickLblPos val="nextTo"/>
        <c:crossAx val="84001536"/>
        <c:crosses val="autoZero"/>
        <c:auto val="1"/>
        <c:lblAlgn val="ctr"/>
        <c:lblOffset val="100"/>
      </c:catAx>
      <c:valAx>
        <c:axId val="84001536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3962112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r>
              <a:rPr lang="en-US" sz="1200"/>
              <a:t>Fondo de Aportación para los Servicios de Salud,                Ramo 33 (Capítulo 1000) Agosto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Hoja1!$A$42</c:f>
              <c:strCache>
                <c:ptCount val="1"/>
                <c:pt idx="0">
                  <c:v>Fondo de Aportación para los Servicios de Salud, Ramo 33 (Capítulo 1000) Julio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93E-2"/>
                  <c:y val="-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808,137,393.67 100%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6666666666666701E-2"/>
                  <c:y val="-6.48148148148149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538,758,262.23 66.67% </a:t>
                    </a:r>
                  </a:p>
                </c:rich>
              </c:tx>
              <c:showVal val="1"/>
            </c:dLbl>
            <c:showVal val="1"/>
          </c:dLbls>
          <c:cat>
            <c:strRef>
              <c:f>Hoja1!$B$41:$C$41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Hoja1!$B$42:$C$42</c:f>
              <c:numCache>
                <c:formatCode>_-* #,##0.00_-;\-* #,##0.00_-;_-* "-"??_-;_-@_-</c:formatCode>
                <c:ptCount val="2"/>
                <c:pt idx="0">
                  <c:v>808137393.66999996</c:v>
                </c:pt>
                <c:pt idx="1">
                  <c:v>538758262.22862971</c:v>
                </c:pt>
              </c:numCache>
            </c:numRef>
          </c:val>
        </c:ser>
        <c:shape val="box"/>
        <c:axId val="83602048"/>
        <c:axId val="83616128"/>
        <c:axId val="0"/>
      </c:bar3DChart>
      <c:catAx>
        <c:axId val="83602048"/>
        <c:scaling>
          <c:orientation val="minMax"/>
        </c:scaling>
        <c:axPos val="b"/>
        <c:tickLblPos val="nextTo"/>
        <c:crossAx val="83616128"/>
        <c:crosses val="autoZero"/>
        <c:auto val="1"/>
        <c:lblAlgn val="ctr"/>
        <c:lblOffset val="100"/>
      </c:catAx>
      <c:valAx>
        <c:axId val="83616128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3602048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07/10/2019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07/10/2019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159°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AGOSTO DE 2019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214313" y="1307535"/>
          <a:ext cx="8715375" cy="5162550"/>
        </p:xfrm>
        <a:graphic>
          <a:graphicData uri="http://schemas.openxmlformats.org/presentationml/2006/ole">
            <p:oleObj spid="_x0000_s27650" name="Hoja de cálculo" r:id="rId4" imgW="8715311" imgH="516248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4 Gráfico"/>
          <p:cNvGraphicFramePr/>
          <p:nvPr/>
        </p:nvGraphicFramePr>
        <p:xfrm>
          <a:off x="4350327" y="342900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1 Gráfico"/>
          <p:cNvGraphicFramePr/>
          <p:nvPr/>
        </p:nvGraphicFramePr>
        <p:xfrm>
          <a:off x="304800" y="1468582"/>
          <a:ext cx="45720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Gráfico"/>
          <p:cNvGraphicFramePr/>
          <p:nvPr/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74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698" name="Hoja de cálculo" r:id="rId4" imgW="8334424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2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46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79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18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2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66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207</Words>
  <Application>Microsoft Office PowerPoint</Application>
  <PresentationFormat>Carta (216 x 279 mm)</PresentationFormat>
  <Paragraphs>52</Paragraphs>
  <Slides>12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22</cp:revision>
  <dcterms:created xsi:type="dcterms:W3CDTF">2019-08-05T21:51:21Z</dcterms:created>
  <dcterms:modified xsi:type="dcterms:W3CDTF">2019-10-07T15:18:31Z</dcterms:modified>
</cp:coreProperties>
</file>