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 varScale="1">
        <p:scale>
          <a:sx n="66" d="100"/>
          <a:sy n="66" d="100"/>
        </p:scale>
        <p:origin x="-816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20\Comite%20de%20Administracion%20Hospitalaria\00%20Cierre%202019\Preliminar\hoja%20de%20trabajo%20corte%20diciembre%20201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20\Comite%20de%20Administracion%20Hospitalaria\00%20Cierre%202019\Preliminar\hoja%20de%20trabajo%20corte%20diciembre%20201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20\Comite%20de%20Administracion%20Hospitalaria\00%20Cierre%202019\Preliminar\hoja%20de%20trabajo%20corte%20diciembre%20201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.1.38\opdfinzas\05%20Validacion%20Presupuestal\2020\Comite%20de%20Administracion%20Hospitalaria\00%20Cierre%202019\Preliminar\hoja%20de%20trabajo%20corte%20diciembre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Recurso</a:t>
            </a:r>
            <a:r>
              <a:rPr lang="en-US" dirty="0"/>
              <a:t> </a:t>
            </a:r>
            <a:r>
              <a:rPr lang="en-US" dirty="0" err="1"/>
              <a:t>Estatal</a:t>
            </a:r>
            <a:endParaRPr lang="en-US" dirty="0"/>
          </a:p>
          <a:p>
            <a:pPr>
              <a:defRPr/>
            </a:pPr>
            <a:r>
              <a:rPr lang="en-US" sz="1100" dirty="0" err="1"/>
              <a:t>Materiales</a:t>
            </a:r>
            <a:r>
              <a:rPr lang="en-US" sz="1100" dirty="0"/>
              <a:t>, </a:t>
            </a:r>
            <a:r>
              <a:rPr lang="en-US" sz="1100" dirty="0" err="1"/>
              <a:t>Servicios</a:t>
            </a:r>
            <a:r>
              <a:rPr lang="en-US" sz="1100" dirty="0"/>
              <a:t>, </a:t>
            </a:r>
            <a:r>
              <a:rPr lang="en-US" sz="1100" dirty="0" err="1"/>
              <a:t>Bienes</a:t>
            </a:r>
            <a:r>
              <a:rPr lang="en-US" sz="1100" dirty="0"/>
              <a:t> e </a:t>
            </a:r>
            <a:r>
              <a:rPr lang="en-US" sz="1100" dirty="0" err="1"/>
              <a:t>Inversión</a:t>
            </a:r>
            <a:r>
              <a:rPr lang="en-US" sz="1100" dirty="0"/>
              <a:t>                                                (</a:t>
            </a:r>
            <a:r>
              <a:rPr lang="en-US" sz="1100" dirty="0" err="1"/>
              <a:t>Capítulos</a:t>
            </a:r>
            <a:r>
              <a:rPr lang="en-US" sz="1100" dirty="0"/>
              <a:t> 2000 al 6000</a:t>
            </a:r>
            <a:r>
              <a:rPr lang="en-US" sz="1100" dirty="0" smtClean="0"/>
              <a:t>)</a:t>
            </a:r>
            <a:endParaRPr lang="en-US" sz="1100" dirty="0"/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graficos!$A$26</c:f>
              <c:strCache>
                <c:ptCount val="1"/>
                <c:pt idx="0">
                  <c:v>Materiales, Servicios, Bienes e Inversión (Capítulos 2000 al 6000) Diciembre 2019</c:v>
                </c:pt>
              </c:strCache>
            </c:strRef>
          </c:tx>
          <c:dLbls>
            <c:dLbl>
              <c:idx val="0"/>
              <c:layout>
                <c:manualLayout>
                  <c:x val="3.3333114610673759E-2"/>
                  <c:y val="-4.586709773861060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910,210,452.49</a:t>
                    </a:r>
                  </a:p>
                  <a:p>
                    <a:r>
                      <a:rPr lang="en-US"/>
                      <a:t>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2.777777777777804E-2"/>
                  <c:y val="-5.555555555555545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689,803,889.51 75.79% 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900"/>
                </a:pPr>
                <a:endParaRPr lang="es-MX"/>
              </a:p>
            </c:txPr>
            <c:showVal val="1"/>
          </c:dLbls>
          <c:cat>
            <c:strRef>
              <c:f>graficos!$B$25:$C$25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graficos!$B$26:$C$26</c:f>
              <c:numCache>
                <c:formatCode>_-* #,##0.00_-;\-* #,##0.00_-;_-* "-"??_-;_-@_-</c:formatCode>
                <c:ptCount val="2"/>
                <c:pt idx="0">
                  <c:v>910210452.49000001</c:v>
                </c:pt>
                <c:pt idx="1">
                  <c:v>689803889.50999999</c:v>
                </c:pt>
              </c:numCache>
            </c:numRef>
          </c:val>
        </c:ser>
        <c:shape val="box"/>
        <c:axId val="86882560"/>
        <c:axId val="88817664"/>
        <c:axId val="0"/>
      </c:bar3DChart>
      <c:catAx>
        <c:axId val="86882560"/>
        <c:scaling>
          <c:orientation val="minMax"/>
        </c:scaling>
        <c:axPos val="b"/>
        <c:tickLblPos val="nextTo"/>
        <c:crossAx val="88817664"/>
        <c:crosses val="autoZero"/>
        <c:auto val="1"/>
        <c:lblAlgn val="ctr"/>
        <c:lblOffset val="100"/>
      </c:catAx>
      <c:valAx>
        <c:axId val="88817664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86882560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Recurso</a:t>
            </a:r>
            <a:r>
              <a:rPr lang="en-US" dirty="0"/>
              <a:t> </a:t>
            </a:r>
            <a:r>
              <a:rPr lang="en-US" dirty="0" err="1"/>
              <a:t>Estatal</a:t>
            </a:r>
            <a:endParaRPr lang="en-US" dirty="0"/>
          </a:p>
          <a:p>
            <a:pPr>
              <a:defRPr/>
            </a:pPr>
            <a:r>
              <a:rPr lang="en-US" sz="1200" dirty="0" err="1"/>
              <a:t>Servicios</a:t>
            </a:r>
            <a:r>
              <a:rPr lang="en-US" sz="1200" dirty="0"/>
              <a:t> </a:t>
            </a:r>
            <a:r>
              <a:rPr lang="en-US" sz="1200" dirty="0" err="1"/>
              <a:t>Personales</a:t>
            </a:r>
            <a:r>
              <a:rPr lang="en-US" sz="1200" dirty="0"/>
              <a:t> (</a:t>
            </a:r>
            <a:r>
              <a:rPr lang="en-US" sz="1200" dirty="0" err="1"/>
              <a:t>Capítulo</a:t>
            </a:r>
            <a:r>
              <a:rPr lang="en-US" sz="1200" dirty="0"/>
              <a:t> </a:t>
            </a:r>
            <a:r>
              <a:rPr lang="en-US" sz="1200" dirty="0" smtClean="0"/>
              <a:t>1000)</a:t>
            </a:r>
            <a:endParaRPr lang="en-US" sz="1200" dirty="0"/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0.27559951881014871"/>
          <c:y val="0.23947944006999247"/>
          <c:w val="0.70217825896762909"/>
          <c:h val="0.61118438320209978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graficos!$A$4</c:f>
              <c:strCache>
                <c:ptCount val="1"/>
                <c:pt idx="0">
                  <c:v>Servicios Personales (Capítulo 1000) Diciembre 2019</c:v>
                </c:pt>
              </c:strCache>
            </c:strRef>
          </c:tx>
          <c:dLbls>
            <c:dLbl>
              <c:idx val="0"/>
              <c:layout>
                <c:manualLayout>
                  <c:x val="3.6111111111111212E-2"/>
                  <c:y val="-5.5555555555555455E-2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en-US" sz="900"/>
                      <a:t> 2,117,107,203.59</a:t>
                    </a:r>
                  </a:p>
                  <a:p>
                    <a:pPr>
                      <a:defRPr sz="900"/>
                    </a:pPr>
                    <a:r>
                      <a:rPr lang="en-US" sz="900"/>
                      <a:t>100% </a:t>
                    </a: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3.0555555555555575E-2"/>
                  <c:y val="-5.6175419017504696E-2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en-US" sz="900"/>
                      <a:t> 2,117,107,203.59       100%</a:t>
                    </a: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s-MX"/>
              </a:p>
            </c:txPr>
            <c:showVal val="1"/>
          </c:dLbls>
          <c:cat>
            <c:strRef>
              <c:f>graficos!$B$3:$C$3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graficos!$B$4:$C$4</c:f>
              <c:numCache>
                <c:formatCode>_-* #,##0.00_-;\-* #,##0.00_-;_-* "-"??_-;_-@_-</c:formatCode>
                <c:ptCount val="2"/>
                <c:pt idx="0">
                  <c:v>2117107203.5899999</c:v>
                </c:pt>
                <c:pt idx="1">
                  <c:v>2117107203.5899999</c:v>
                </c:pt>
              </c:numCache>
            </c:numRef>
          </c:val>
        </c:ser>
        <c:shape val="box"/>
        <c:axId val="88843008"/>
        <c:axId val="88844544"/>
        <c:axId val="0"/>
      </c:bar3DChart>
      <c:catAx>
        <c:axId val="88843008"/>
        <c:scaling>
          <c:orientation val="minMax"/>
        </c:scaling>
        <c:axPos val="b"/>
        <c:tickLblPos val="nextTo"/>
        <c:crossAx val="88844544"/>
        <c:crosses val="autoZero"/>
        <c:auto val="1"/>
        <c:lblAlgn val="ctr"/>
        <c:lblOffset val="100"/>
      </c:catAx>
      <c:valAx>
        <c:axId val="88844544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88843008"/>
        <c:crosses val="autoZero"/>
        <c:crossBetween val="between"/>
        <c:majorUnit val="1000000000"/>
      </c:valAx>
    </c:plotArea>
    <c:plotVisOnly val="1"/>
  </c:chart>
  <c:spPr>
    <a:noFill/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Recursos</a:t>
            </a:r>
            <a:r>
              <a:rPr lang="en-US" dirty="0"/>
              <a:t> </a:t>
            </a:r>
            <a:r>
              <a:rPr lang="en-US" dirty="0" err="1"/>
              <a:t>Propios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sz="1200" dirty="0" err="1"/>
              <a:t>Seguro</a:t>
            </a:r>
            <a:r>
              <a:rPr lang="en-US" sz="1200" dirty="0"/>
              <a:t> Popular 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graficos!$A$66</c:f>
              <c:strCache>
                <c:ptCount val="1"/>
                <c:pt idx="0">
                  <c:v>Seguro Popular Diciembre 2019</c:v>
                </c:pt>
              </c:strCache>
            </c:strRef>
          </c:tx>
          <c:dLbls>
            <c:dLbl>
              <c:idx val="0"/>
              <c:layout>
                <c:manualLayout>
                  <c:x val="3.333333333333334E-2"/>
                  <c:y val="-2.777777777777783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900,000,000.00 100%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3.888888888888889E-2"/>
                  <c:y val="-3.703703703703705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767,675,505.73</a:t>
                    </a:r>
                  </a:p>
                  <a:p>
                    <a:r>
                      <a:rPr lang="en-US"/>
                      <a:t>85.30%   </a:t>
                    </a:r>
                  </a:p>
                </c:rich>
              </c:tx>
              <c:showVal val="1"/>
            </c:dLbl>
            <c:numFmt formatCode="0.00" sourceLinked="0"/>
            <c:showVal val="1"/>
          </c:dLbls>
          <c:cat>
            <c:strRef>
              <c:f>graficos!$B$65:$C$65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graficos!$B$66:$C$66</c:f>
              <c:numCache>
                <c:formatCode>_-* #,##0.00_-;\-* #,##0.00_-;_-* "-"??_-;_-@_-</c:formatCode>
                <c:ptCount val="2"/>
                <c:pt idx="0">
                  <c:v>900000000</c:v>
                </c:pt>
                <c:pt idx="1">
                  <c:v>767675505.73000002</c:v>
                </c:pt>
              </c:numCache>
            </c:numRef>
          </c:val>
        </c:ser>
        <c:shape val="box"/>
        <c:axId val="90646016"/>
        <c:axId val="90647552"/>
        <c:axId val="0"/>
      </c:bar3DChart>
      <c:catAx>
        <c:axId val="90646016"/>
        <c:scaling>
          <c:orientation val="minMax"/>
        </c:scaling>
        <c:axPos val="b"/>
        <c:tickLblPos val="nextTo"/>
        <c:crossAx val="90647552"/>
        <c:crosses val="autoZero"/>
        <c:auto val="1"/>
        <c:lblAlgn val="ctr"/>
        <c:lblOffset val="100"/>
      </c:catAx>
      <c:valAx>
        <c:axId val="90647552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90646016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MX"/>
  <c:style val="3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Recurso</a:t>
            </a:r>
            <a:r>
              <a:rPr lang="en-US" dirty="0"/>
              <a:t> Federal                                             </a:t>
            </a:r>
            <a:r>
              <a:rPr lang="en-US" sz="1200" dirty="0" err="1"/>
              <a:t>Fondo</a:t>
            </a:r>
            <a:r>
              <a:rPr lang="en-US" sz="1200" dirty="0"/>
              <a:t> de </a:t>
            </a:r>
            <a:r>
              <a:rPr lang="en-US" sz="1200" dirty="0" err="1"/>
              <a:t>Aportación</a:t>
            </a:r>
            <a:r>
              <a:rPr lang="en-US" sz="1200" dirty="0"/>
              <a:t> </a:t>
            </a:r>
            <a:r>
              <a:rPr lang="en-US" sz="1200" dirty="0" err="1"/>
              <a:t>para</a:t>
            </a:r>
            <a:r>
              <a:rPr lang="en-US" sz="1200" dirty="0"/>
              <a:t> los </a:t>
            </a:r>
            <a:r>
              <a:rPr lang="en-US" sz="1200" dirty="0" err="1"/>
              <a:t>Servicios</a:t>
            </a:r>
            <a:r>
              <a:rPr lang="en-US" sz="1200" dirty="0"/>
              <a:t> de </a:t>
            </a:r>
            <a:r>
              <a:rPr lang="en-US" sz="1200" dirty="0" err="1"/>
              <a:t>Salud</a:t>
            </a:r>
            <a:r>
              <a:rPr lang="en-US" sz="1200" dirty="0"/>
              <a:t>,                </a:t>
            </a:r>
            <a:r>
              <a:rPr lang="en-US" sz="1200" dirty="0" err="1"/>
              <a:t>Ramo</a:t>
            </a:r>
            <a:r>
              <a:rPr lang="en-US" sz="1200" dirty="0"/>
              <a:t> 33 (</a:t>
            </a:r>
            <a:r>
              <a:rPr lang="en-US" sz="1200" dirty="0" err="1"/>
              <a:t>Capítulo</a:t>
            </a:r>
            <a:r>
              <a:rPr lang="en-US" sz="1200" dirty="0"/>
              <a:t> </a:t>
            </a:r>
            <a:r>
              <a:rPr lang="en-US" sz="1200" dirty="0" smtClean="0"/>
              <a:t>1000)</a:t>
            </a:r>
            <a:endParaRPr lang="en-US" sz="1200" dirty="0"/>
          </a:p>
        </c:rich>
      </c:tx>
      <c:layout/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graficos!$A$42</c:f>
              <c:strCache>
                <c:ptCount val="1"/>
                <c:pt idx="0">
                  <c:v>Fondo de Aportación para los Servicios de Salud, Ramo 33 (Capítulo 1000) Diciembre 2019</c:v>
                </c:pt>
              </c:strCache>
            </c:strRef>
          </c:tx>
          <c:dLbls>
            <c:dLbl>
              <c:idx val="0"/>
              <c:layout>
                <c:manualLayout>
                  <c:x val="3.3333114610673877E-2"/>
                  <c:y val="-1.85185185185185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808,137,393.67 100%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3.0555555555555575E-2"/>
                  <c:y val="-1.851851851851849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808,137,393.67 100% </a:t>
                    </a:r>
                  </a:p>
                </c:rich>
              </c:tx>
              <c:showVal val="1"/>
            </c:dLbl>
            <c:showVal val="1"/>
          </c:dLbls>
          <c:cat>
            <c:strRef>
              <c:f>graficos!$B$41:$C$41</c:f>
              <c:strCache>
                <c:ptCount val="2"/>
                <c:pt idx="0">
                  <c:v>ESTIMADO / APROBADO</c:v>
                </c:pt>
                <c:pt idx="1">
                  <c:v>RECAUDADO</c:v>
                </c:pt>
              </c:strCache>
            </c:strRef>
          </c:cat>
          <c:val>
            <c:numRef>
              <c:f>graficos!$B$42:$C$42</c:f>
              <c:numCache>
                <c:formatCode>_-* #,##0.00_-;\-* #,##0.00_-;_-* "-"??_-;_-@_-</c:formatCode>
                <c:ptCount val="2"/>
                <c:pt idx="0">
                  <c:v>808137393.66999996</c:v>
                </c:pt>
                <c:pt idx="1">
                  <c:v>808137393.66999996</c:v>
                </c:pt>
              </c:numCache>
            </c:numRef>
          </c:val>
        </c:ser>
        <c:shape val="box"/>
        <c:axId val="90696320"/>
        <c:axId val="88998272"/>
        <c:axId val="0"/>
      </c:bar3DChart>
      <c:catAx>
        <c:axId val="90696320"/>
        <c:scaling>
          <c:orientation val="minMax"/>
        </c:scaling>
        <c:axPos val="b"/>
        <c:tickLblPos val="nextTo"/>
        <c:crossAx val="88998272"/>
        <c:crosses val="autoZero"/>
        <c:auto val="1"/>
        <c:lblAlgn val="ctr"/>
        <c:lblOffset val="100"/>
      </c:catAx>
      <c:valAx>
        <c:axId val="88998272"/>
        <c:scaling>
          <c:orientation val="minMax"/>
        </c:scaling>
        <c:axPos val="l"/>
        <c:majorGridlines/>
        <c:numFmt formatCode="_-&quot;$&quot;* #,##0.00_-;\-&quot;$&quot;* #,##0.00_-;_-&quot;$&quot;* &quot;-&quot;??_-;_-@_-" sourceLinked="0"/>
        <c:tickLblPos val="nextTo"/>
        <c:crossAx val="90696320"/>
        <c:crosses val="autoZero"/>
        <c:crossBetween val="between"/>
        <c:majorUnit val="500000000"/>
      </c:valAx>
    </c:plotArea>
    <c:plotVisOnly val="1"/>
  </c:chart>
  <c:spPr>
    <a:noFill/>
    <a:ln>
      <a:noFill/>
    </a:ln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25/03/2020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25/03/2020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163° REUNIÓN ORDINARIA DE COMITÉ DE ADMINISTRACIÓN HOSPITALARIA</a:t>
            </a:r>
          </a:p>
        </p:txBody>
      </p:sp>
      <p:sp>
        <p:nvSpPr>
          <p:cNvPr id="12" name="11 CuadroTexto"/>
          <p:cNvSpPr txBox="1"/>
          <p:nvPr userDrawn="1"/>
        </p:nvSpPr>
        <p:spPr>
          <a:xfrm>
            <a:off x="6331530" y="453863"/>
            <a:ext cx="27570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CIERRE PRESUPUESTAL 2019</a:t>
            </a:r>
            <a:endParaRPr lang="es-MX" sz="900" dirty="0"/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25/03/2020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25/03/2020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1" name="Object 13"/>
          <p:cNvGraphicFramePr>
            <a:graphicFrameLocks noChangeAspect="1"/>
          </p:cNvGraphicFramePr>
          <p:nvPr/>
        </p:nvGraphicFramePr>
        <p:xfrm>
          <a:off x="214313" y="1417619"/>
          <a:ext cx="8715374" cy="4775299"/>
        </p:xfrm>
        <a:graphic>
          <a:graphicData uri="http://schemas.openxmlformats.org/presentationml/2006/ole">
            <p:oleObj spid="_x0000_s27661" name="Hoja de cálculo" r:id="rId4" imgW="9705994" imgH="5324440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2019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4 Gráfico"/>
          <p:cNvGraphicFramePr/>
          <p:nvPr/>
        </p:nvGraphicFramePr>
        <p:xfrm>
          <a:off x="4336473" y="3417742"/>
          <a:ext cx="4572000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1 Gráfico"/>
          <p:cNvGraphicFramePr/>
          <p:nvPr/>
        </p:nvGraphicFramePr>
        <p:xfrm>
          <a:off x="318654" y="1485034"/>
          <a:ext cx="4572000" cy="2419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10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50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8 Gráfico"/>
          <p:cNvGraphicFramePr/>
          <p:nvPr/>
        </p:nvGraphicFramePr>
        <p:xfrm>
          <a:off x="4396220" y="3429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7 Gráfico"/>
          <p:cNvGraphicFramePr/>
          <p:nvPr/>
        </p:nvGraphicFramePr>
        <p:xfrm>
          <a:off x="304800" y="146858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GRÁFICOS REPRESENTATIVOS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11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800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80" name="Object 8"/>
          <p:cNvGraphicFramePr>
            <a:graphicFrameLocks noChangeAspect="1"/>
          </p:cNvGraphicFramePr>
          <p:nvPr/>
        </p:nvGraphicFramePr>
        <p:xfrm>
          <a:off x="107506" y="1700808"/>
          <a:ext cx="8928992" cy="3580438"/>
        </p:xfrm>
        <a:graphic>
          <a:graphicData uri="http://schemas.openxmlformats.org/presentationml/2006/ole">
            <p:oleObj spid="_x0000_s28680" name="Hoja de cálculo" r:id="rId4" imgW="7696284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ESTADO DEL EJERCICIO DE EGRESOS POR CAPÍTULO DE GASTO 2019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350263" y="1557338"/>
          <a:ext cx="8448675" cy="3943350"/>
        </p:xfrm>
        <a:graphic>
          <a:graphicData uri="http://schemas.openxmlformats.org/presentationml/2006/ole">
            <p:oleObj spid="_x0000_s29703" name="Hoja de cálculo" r:id="rId4" imgW="8448609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350838" y="1557338"/>
          <a:ext cx="8448675" cy="4248150"/>
        </p:xfrm>
        <a:graphic>
          <a:graphicData uri="http://schemas.openxmlformats.org/presentationml/2006/ole">
            <p:oleObj spid="_x0000_s30726" name="Hoja de cálculo" r:id="rId4" imgW="844860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350838" y="1557338"/>
          <a:ext cx="8448675" cy="4429125"/>
        </p:xfrm>
        <a:graphic>
          <a:graphicData uri="http://schemas.openxmlformats.org/presentationml/2006/ole">
            <p:oleObj spid="_x0000_s31752" name="Hoja de cálculo" r:id="rId4" imgW="844860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350838" y="1557338"/>
          <a:ext cx="8448675" cy="4086225"/>
        </p:xfrm>
        <a:graphic>
          <a:graphicData uri="http://schemas.openxmlformats.org/presentationml/2006/ole">
            <p:oleObj spid="_x0000_s32775" name="Hoja de cálculo" r:id="rId4" imgW="8448609" imgH="408625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350838" y="1557338"/>
          <a:ext cx="8448675" cy="4086225"/>
        </p:xfrm>
        <a:graphic>
          <a:graphicData uri="http://schemas.openxmlformats.org/presentationml/2006/ole">
            <p:oleObj spid="_x0000_s33800" name="Hoja de cálculo" r:id="rId4" imgW="8448609" imgH="408625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350838" y="1557338"/>
          <a:ext cx="8448675" cy="4257675"/>
        </p:xfrm>
        <a:graphic>
          <a:graphicData uri="http://schemas.openxmlformats.org/presentationml/2006/ole">
            <p:oleObj spid="_x0000_s34823" name="Hoja de cálculo" r:id="rId4" imgW="8448609" imgH="425766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  <p:graphicFrame>
        <p:nvGraphicFramePr>
          <p:cNvPr id="35847" name="Object 7"/>
          <p:cNvGraphicFramePr>
            <a:graphicFrameLocks noChangeAspect="1"/>
          </p:cNvGraphicFramePr>
          <p:nvPr/>
        </p:nvGraphicFramePr>
        <p:xfrm>
          <a:off x="350838" y="1557338"/>
          <a:ext cx="8448675" cy="3609975"/>
        </p:xfrm>
        <a:graphic>
          <a:graphicData uri="http://schemas.openxmlformats.org/presentationml/2006/ole">
            <p:oleObj spid="_x0000_s35847" name="Hoja de cálculo" r:id="rId4" imgW="8448609" imgH="361009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2019 </a:t>
            </a:r>
          </a:p>
        </p:txBody>
      </p:sp>
      <p:graphicFrame>
        <p:nvGraphicFramePr>
          <p:cNvPr id="36872" name="Object 8"/>
          <p:cNvGraphicFramePr>
            <a:graphicFrameLocks noChangeAspect="1"/>
          </p:cNvGraphicFramePr>
          <p:nvPr/>
        </p:nvGraphicFramePr>
        <p:xfrm>
          <a:off x="350838" y="1557338"/>
          <a:ext cx="8448675" cy="3657600"/>
        </p:xfrm>
        <a:graphic>
          <a:graphicData uri="http://schemas.openxmlformats.org/presentationml/2006/ole">
            <p:oleObj spid="_x0000_s36872" name="Hoja de cálculo" r:id="rId4" imgW="8448609" imgH="365760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196</Words>
  <Application>Microsoft Office PowerPoint</Application>
  <PresentationFormat>Carta (216 x 279 mm)</PresentationFormat>
  <Paragraphs>52</Paragraphs>
  <Slides>12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4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67</cp:revision>
  <dcterms:created xsi:type="dcterms:W3CDTF">2019-08-05T21:51:21Z</dcterms:created>
  <dcterms:modified xsi:type="dcterms:W3CDTF">2020-03-25T21:50:36Z</dcterms:modified>
</cp:coreProperties>
</file>