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71" r:id="rId2"/>
    <p:sldId id="272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28"/>
    <p:restoredTop sz="94674"/>
  </p:normalViewPr>
  <p:slideViewPr>
    <p:cSldViewPr snapToGrid="0" snapToObjects="1">
      <p:cViewPr varScale="1">
        <p:scale>
          <a:sx n="66" d="100"/>
          <a:sy n="66" d="100"/>
        </p:scale>
        <p:origin x="-816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20\Comite%20de%20Administracion%20Hospitalaria\01%20Enero\hoja%20de%20trabajo%20corte%20enero%20202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20\Comite%20de%20Administracion%20Hospitalaria\01%20Enero\hoja%20de%20trabajo%20corte%20enero%202020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20\Comite%20de%20Administracion%20Hospitalaria\01%20Enero\hoja%20de%20trabajo%20corte%20enero%2020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Origen Estatal</a:t>
            </a:r>
          </a:p>
        </c:rich>
      </c:tx>
      <c:layout/>
    </c:title>
    <c:view3D>
      <c:rAngAx val="1"/>
    </c:view3D>
    <c:plotArea>
      <c:layout>
        <c:manualLayout>
          <c:layoutTarget val="inner"/>
          <c:xMode val="edge"/>
          <c:yMode val="edge"/>
          <c:x val="0.26726618547681541"/>
          <c:y val="0.21226295388573133"/>
          <c:w val="0.70217825896762909"/>
          <c:h val="0.62324868331855943"/>
        </c:manualLayout>
      </c:layout>
      <c:bar3DChart>
        <c:barDir val="col"/>
        <c:grouping val="clustered"/>
        <c:varyColors val="1"/>
        <c:ser>
          <c:idx val="0"/>
          <c:order val="0"/>
          <c:tx>
            <c:strRef>
              <c:f>graficos!$A$10</c:f>
              <c:strCache>
                <c:ptCount val="1"/>
                <c:pt idx="0">
                  <c:v>ORIGEN ESTATAL</c:v>
                </c:pt>
              </c:strCache>
            </c:strRef>
          </c:tx>
          <c:dLbls>
            <c:dLbl>
              <c:idx val="0"/>
              <c:layout>
                <c:manualLayout>
                  <c:x val="2.7222047244094581E-2"/>
                  <c:y val="-2.2483159186850718E-2"/>
                </c:manualLayout>
              </c:layout>
              <c:tx>
                <c:rich>
                  <a:bodyPr/>
                  <a:lstStyle/>
                  <a:p>
                    <a:r>
                      <a:rPr lang="en-US" sz="800"/>
                      <a:t>S 957,728,961</a:t>
                    </a:r>
                  </a:p>
                  <a:p>
                    <a:r>
                      <a:rPr lang="en-US" sz="800"/>
                      <a:t>100% 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3.6111111111111142E-2"/>
                  <c:y val="-5.5555439676000774E-2"/>
                </c:manualLayout>
              </c:layout>
              <c:tx>
                <c:rich>
                  <a:bodyPr/>
                  <a:lstStyle/>
                  <a:p>
                    <a:r>
                      <a:rPr lang="en-US" sz="800"/>
                      <a:t> </a:t>
                    </a:r>
                    <a:r>
                      <a:rPr lang="en-US"/>
                      <a:t>S 61,104,741 6.38% 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800"/>
                </a:pPr>
                <a:endParaRPr lang="es-MX"/>
              </a:p>
            </c:txPr>
            <c:showVal val="1"/>
          </c:dLbls>
          <c:cat>
            <c:strRef>
              <c:f>graficos!$B$9:$C$9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graficos!$B$10:$C$10</c:f>
              <c:numCache>
                <c:formatCode>_-* #,##0.00_-;\-* #,##0.00_-;_-* "-"??_-;_-@_-</c:formatCode>
                <c:ptCount val="2"/>
                <c:pt idx="0">
                  <c:v>957728961</c:v>
                </c:pt>
                <c:pt idx="1">
                  <c:v>61104741.650000006</c:v>
                </c:pt>
              </c:numCache>
            </c:numRef>
          </c:val>
        </c:ser>
        <c:shape val="box"/>
        <c:axId val="87754624"/>
        <c:axId val="87769472"/>
        <c:axId val="0"/>
      </c:bar3DChart>
      <c:catAx>
        <c:axId val="87754624"/>
        <c:scaling>
          <c:orientation val="minMax"/>
        </c:scaling>
        <c:axPos val="b"/>
        <c:tickLblPos val="nextTo"/>
        <c:crossAx val="87769472"/>
        <c:crosses val="autoZero"/>
        <c:auto val="1"/>
        <c:lblAlgn val="ctr"/>
        <c:lblOffset val="100"/>
      </c:catAx>
      <c:valAx>
        <c:axId val="87769472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87754624"/>
        <c:crosses val="autoZero"/>
        <c:crossBetween val="between"/>
        <c:majorUnit val="500000000"/>
      </c:valAx>
    </c:plotArea>
    <c:plotVisOnly val="1"/>
  </c:chart>
  <c:spPr>
    <a:noFill/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Recurso Federal                                             </a:t>
            </a:r>
            <a:endParaRPr lang="en-US" sz="1200"/>
          </a:p>
        </c:rich>
      </c:tx>
      <c:layout/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graficos!#REF!</c:f>
              <c:strCache>
                <c:ptCount val="1"/>
                <c:pt idx="0">
                  <c:v>#REF!</c:v>
                </c:pt>
              </c:strCache>
            </c:strRef>
          </c:tx>
          <c:dLbls>
            <c:dLbl>
              <c:idx val="0"/>
              <c:layout>
                <c:manualLayout>
                  <c:x val="3.3332940614343429E-2"/>
                  <c:y val="-3.8952544725012819E-2"/>
                </c:manualLayout>
              </c:layout>
              <c:tx>
                <c:rich>
                  <a:bodyPr/>
                  <a:lstStyle/>
                  <a:p>
                    <a:pPr>
                      <a:defRPr sz="800"/>
                    </a:pPr>
                    <a:r>
                      <a:rPr lang="en-US" sz="800"/>
                      <a:t>S 3,084,966,944 100% </a:t>
                    </a:r>
                  </a:p>
                </c:rich>
              </c:tx>
              <c:spPr/>
              <c:showVal val="1"/>
            </c:dLbl>
            <c:dLbl>
              <c:idx val="1"/>
              <c:layout>
                <c:manualLayout>
                  <c:x val="2.6641794463971337E-2"/>
                  <c:y val="-3.9271930089198638E-2"/>
                </c:manualLayout>
              </c:layout>
              <c:tx>
                <c:rich>
                  <a:bodyPr/>
                  <a:lstStyle/>
                  <a:p>
                    <a:pPr>
                      <a:defRPr sz="800"/>
                    </a:pPr>
                    <a:r>
                      <a:rPr lang="en-US" sz="800"/>
                      <a:t>S 151,695,086 4.92% </a:t>
                    </a:r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 sz="900"/>
                </a:pPr>
                <a:endParaRPr lang="es-MX"/>
              </a:p>
            </c:txPr>
            <c:showVal val="1"/>
          </c:dLbls>
          <c:cat>
            <c:strRef>
              <c:f>graficos!$B$25:$C$25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graficos!$B$26:$C$26</c:f>
              <c:numCache>
                <c:formatCode>_-* #,##0.00_-;\-* #,##0.00_-;_-* "-"??_-;_-@_-</c:formatCode>
                <c:ptCount val="2"/>
                <c:pt idx="0">
                  <c:v>3084966944</c:v>
                </c:pt>
                <c:pt idx="1">
                  <c:v>151695086.76999998</c:v>
                </c:pt>
              </c:numCache>
            </c:numRef>
          </c:val>
        </c:ser>
        <c:shape val="box"/>
        <c:axId val="88286336"/>
        <c:axId val="88287872"/>
        <c:axId val="0"/>
      </c:bar3DChart>
      <c:catAx>
        <c:axId val="88286336"/>
        <c:scaling>
          <c:orientation val="minMax"/>
        </c:scaling>
        <c:axPos val="b"/>
        <c:tickLblPos val="nextTo"/>
        <c:crossAx val="88287872"/>
        <c:crosses val="autoZero"/>
        <c:auto val="1"/>
        <c:lblAlgn val="ctr"/>
        <c:lblOffset val="100"/>
      </c:catAx>
      <c:valAx>
        <c:axId val="88287872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88286336"/>
        <c:crosses val="autoZero"/>
        <c:crossBetween val="between"/>
        <c:majorUnit val="1000000000"/>
      </c:valAx>
    </c:plotArea>
    <c:plotVisOnly val="1"/>
  </c:chart>
  <c:spPr>
    <a:noFill/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Ingresos </a:t>
            </a:r>
            <a:r>
              <a:rPr lang="en-US" sz="1800"/>
              <a:t>Seguro Popular </a:t>
            </a:r>
          </a:p>
        </c:rich>
      </c:tx>
      <c:layout/>
    </c:title>
    <c:view3D>
      <c:rAngAx val="1"/>
    </c:view3D>
    <c:plotArea>
      <c:layout>
        <c:manualLayout>
          <c:layoutTarget val="inner"/>
          <c:xMode val="edge"/>
          <c:yMode val="edge"/>
          <c:x val="0.32071933839387468"/>
          <c:y val="0.26502574582757332"/>
          <c:w val="0.6426140045632539"/>
          <c:h val="0.54537316423233306"/>
        </c:manualLayout>
      </c:layout>
      <c:bar3DChart>
        <c:barDir val="col"/>
        <c:grouping val="clustered"/>
        <c:varyColors val="1"/>
        <c:ser>
          <c:idx val="0"/>
          <c:order val="0"/>
          <c:tx>
            <c:strRef>
              <c:f>graficos!$A$50</c:f>
              <c:strCache>
                <c:ptCount val="1"/>
                <c:pt idx="0">
                  <c:v>Seguro Popular Noviembre 2019</c:v>
                </c:pt>
              </c:strCache>
            </c:strRef>
          </c:tx>
          <c:dLbls>
            <c:dLbl>
              <c:idx val="0"/>
              <c:layout>
                <c:manualLayout>
                  <c:x val="2.7777682997983482E-2"/>
                  <c:y val="-3.9334014545891686E-2"/>
                </c:manualLayout>
              </c:layout>
              <c:tx>
                <c:rich>
                  <a:bodyPr/>
                  <a:lstStyle/>
                  <a:p>
                    <a:r>
                      <a:rPr lang="en-US" sz="800"/>
                      <a:t>S</a:t>
                    </a:r>
                    <a:r>
                      <a:rPr lang="en-US" sz="900"/>
                      <a:t> </a:t>
                    </a:r>
                    <a:r>
                      <a:rPr lang="en-US"/>
                      <a:t>900,000,000 100% 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3.3333333333333444E-2"/>
                  <c:y val="-7.407407407407407E-2"/>
                </c:manualLayout>
              </c:layout>
              <c:tx>
                <c:rich>
                  <a:bodyPr/>
                  <a:lstStyle/>
                  <a:p>
                    <a:r>
                      <a:rPr lang="en-US" sz="800"/>
                      <a:t>S 0.00</a:t>
                    </a:r>
                  </a:p>
                  <a:p>
                    <a:r>
                      <a:rPr lang="en-US"/>
                      <a:t>0.00%   </a:t>
                    </a:r>
                  </a:p>
                </c:rich>
              </c:tx>
              <c:showVal val="1"/>
            </c:dLbl>
            <c:numFmt formatCode="0.00" sourceLinked="0"/>
            <c:txPr>
              <a:bodyPr/>
              <a:lstStyle/>
              <a:p>
                <a:pPr>
                  <a:defRPr sz="800"/>
                </a:pPr>
                <a:endParaRPr lang="es-MX"/>
              </a:p>
            </c:txPr>
            <c:showVal val="1"/>
          </c:dLbls>
          <c:cat>
            <c:strRef>
              <c:f>graficos!$B$49:$C$49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graficos!$B$50:$C$50</c:f>
              <c:numCache>
                <c:formatCode>_-* #,##0.00_-;\-* #,##0.00_-;_-* "-"??_-;_-@_-</c:formatCode>
                <c:ptCount val="2"/>
                <c:pt idx="0">
                  <c:v>900000000</c:v>
                </c:pt>
                <c:pt idx="1">
                  <c:v>0</c:v>
                </c:pt>
              </c:numCache>
            </c:numRef>
          </c:val>
        </c:ser>
        <c:shape val="box"/>
        <c:axId val="87888256"/>
        <c:axId val="87889792"/>
        <c:axId val="0"/>
      </c:bar3DChart>
      <c:catAx>
        <c:axId val="87888256"/>
        <c:scaling>
          <c:orientation val="minMax"/>
        </c:scaling>
        <c:axPos val="b"/>
        <c:tickLblPos val="nextTo"/>
        <c:crossAx val="87889792"/>
        <c:crosses val="autoZero"/>
        <c:auto val="1"/>
        <c:lblAlgn val="ctr"/>
        <c:lblOffset val="100"/>
      </c:catAx>
      <c:valAx>
        <c:axId val="87889792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87888256"/>
        <c:crosses val="autoZero"/>
        <c:crossBetween val="between"/>
        <c:majorUnit val="500000000"/>
      </c:valAx>
    </c:plotArea>
    <c:plotVisOnly val="1"/>
  </c:chart>
  <c:spPr>
    <a:noFill/>
    <a:ln>
      <a:noFill/>
    </a:ln>
  </c:sp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25/03/2020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25/03/2020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163°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 ENERO DE 2020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25/03/2020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25/03/2020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2020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7657" name="Object 9"/>
          <p:cNvGraphicFramePr>
            <a:graphicFrameLocks noChangeAspect="1"/>
          </p:cNvGraphicFramePr>
          <p:nvPr/>
        </p:nvGraphicFramePr>
        <p:xfrm>
          <a:off x="214313" y="1549977"/>
          <a:ext cx="8715375" cy="4533900"/>
        </p:xfrm>
        <a:graphic>
          <a:graphicData uri="http://schemas.openxmlformats.org/presentationml/2006/ole">
            <p:oleObj spid="_x0000_s27657" name="Hoja de cálculo" r:id="rId4" imgW="8715311" imgH="453380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4 Gráfico"/>
          <p:cNvGraphicFramePr/>
          <p:nvPr/>
        </p:nvGraphicFramePr>
        <p:xfrm>
          <a:off x="304800" y="1349082"/>
          <a:ext cx="3810000" cy="2505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7 Gráfico"/>
          <p:cNvGraphicFramePr/>
          <p:nvPr/>
        </p:nvGraphicFramePr>
        <p:xfrm>
          <a:off x="4876800" y="1349082"/>
          <a:ext cx="3819525" cy="2486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GRÁFICOS REPRESENTATIVOS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10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8 Gráfico"/>
          <p:cNvGraphicFramePr/>
          <p:nvPr/>
        </p:nvGraphicFramePr>
        <p:xfrm>
          <a:off x="2666999" y="3904385"/>
          <a:ext cx="3810001" cy="249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211507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9" name="Object 7"/>
          <p:cNvGraphicFramePr>
            <a:graphicFrameLocks noChangeAspect="1"/>
          </p:cNvGraphicFramePr>
          <p:nvPr/>
        </p:nvGraphicFramePr>
        <p:xfrm>
          <a:off x="107506" y="1700808"/>
          <a:ext cx="8928992" cy="3634414"/>
        </p:xfrm>
        <a:graphic>
          <a:graphicData uri="http://schemas.openxmlformats.org/presentationml/2006/ole">
            <p:oleObj spid="_x0000_s28679" name="Hoja de cálculo" r:id="rId4" imgW="7581829" imgH="308615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ESTADO DEL EJERCICIO DE EGRESOS POR CAPÍTULO DE GASTO 2020</a:t>
            </a: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395288" y="1557338"/>
          <a:ext cx="8334375" cy="3943350"/>
        </p:xfrm>
        <a:graphic>
          <a:graphicData uri="http://schemas.openxmlformats.org/presentationml/2006/ole">
            <p:oleObj spid="_x0000_s29702" name="Hoja de cálculo" r:id="rId4" imgW="8334424" imgH="394346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395288" y="1557338"/>
          <a:ext cx="8334375" cy="4248150"/>
        </p:xfrm>
        <a:graphic>
          <a:graphicData uri="http://schemas.openxmlformats.org/presentationml/2006/ole">
            <p:oleObj spid="_x0000_s30725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51" name="Object 7"/>
          <p:cNvGraphicFramePr>
            <a:graphicFrameLocks noChangeAspect="1"/>
          </p:cNvGraphicFramePr>
          <p:nvPr/>
        </p:nvGraphicFramePr>
        <p:xfrm>
          <a:off x="395288" y="1557340"/>
          <a:ext cx="8334375" cy="4429125"/>
        </p:xfrm>
        <a:graphic>
          <a:graphicData uri="http://schemas.openxmlformats.org/presentationml/2006/ole">
            <p:oleObj spid="_x0000_s31751" name="Hoja de cálculo" r:id="rId4" imgW="8334424" imgH="442907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4" name="Object 6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2774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9" name="Object 7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3799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22" name="Object 6"/>
          <p:cNvGraphicFramePr>
            <a:graphicFrameLocks noChangeAspect="1"/>
          </p:cNvGraphicFramePr>
          <p:nvPr/>
        </p:nvGraphicFramePr>
        <p:xfrm>
          <a:off x="395288" y="1557338"/>
          <a:ext cx="8334375" cy="4257675"/>
        </p:xfrm>
        <a:graphic>
          <a:graphicData uri="http://schemas.openxmlformats.org/presentationml/2006/ole">
            <p:oleObj spid="_x0000_s34822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6" name="Object 6"/>
          <p:cNvGraphicFramePr>
            <a:graphicFrameLocks noChangeAspect="1"/>
          </p:cNvGraphicFramePr>
          <p:nvPr/>
        </p:nvGraphicFramePr>
        <p:xfrm>
          <a:off x="395288" y="1557340"/>
          <a:ext cx="8334375" cy="3609975"/>
        </p:xfrm>
        <a:graphic>
          <a:graphicData uri="http://schemas.openxmlformats.org/presentationml/2006/ole">
            <p:oleObj spid="_x0000_s35846" name="Hoja de cálculo" r:id="rId4" imgW="8334424" imgH="361009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71" name="Object 7"/>
          <p:cNvGraphicFramePr>
            <a:graphicFrameLocks noChangeAspect="1"/>
          </p:cNvGraphicFramePr>
          <p:nvPr/>
        </p:nvGraphicFramePr>
        <p:xfrm>
          <a:off x="395537" y="1557338"/>
          <a:ext cx="8334375" cy="3657600"/>
        </p:xfrm>
        <a:graphic>
          <a:graphicData uri="http://schemas.openxmlformats.org/presentationml/2006/ole">
            <p:oleObj spid="_x0000_s36871" name="Hoja de cálculo" r:id="rId4" imgW="8334424" imgH="365760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152</Words>
  <Application>Microsoft Office PowerPoint</Application>
  <PresentationFormat>Carta (216 x 279 mm)</PresentationFormat>
  <Paragraphs>43</Paragraphs>
  <Slides>11</Slides>
  <Notes>10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3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53</cp:revision>
  <dcterms:created xsi:type="dcterms:W3CDTF">2019-08-05T21:51:21Z</dcterms:created>
  <dcterms:modified xsi:type="dcterms:W3CDTF">2020-03-25T21:43:44Z</dcterms:modified>
</cp:coreProperties>
</file>