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9" r:id="rId1"/>
  </p:sldMasterIdLst>
  <p:notesMasterIdLst>
    <p:notesMasterId r:id="rId11"/>
  </p:notesMasterIdLst>
  <p:handoutMasterIdLst>
    <p:handoutMasterId r:id="rId12"/>
  </p:handoutMasterIdLst>
  <p:sldIdLst>
    <p:sldId id="392" r:id="rId2"/>
    <p:sldId id="393" r:id="rId3"/>
    <p:sldId id="394" r:id="rId4"/>
    <p:sldId id="395" r:id="rId5"/>
    <p:sldId id="396" r:id="rId6"/>
    <p:sldId id="397" r:id="rId7"/>
    <p:sldId id="398" r:id="rId8"/>
    <p:sldId id="399" r:id="rId9"/>
    <p:sldId id="400" r:id="rId10"/>
  </p:sldIdLst>
  <p:sldSz cx="9144000" cy="6858000" type="screen4x3"/>
  <p:notesSz cx="9296400" cy="7010400"/>
  <p:custDataLst>
    <p:tags r:id="rId13"/>
  </p:custDataLst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51012"/>
    <a:srgbClr val="990000"/>
    <a:srgbClr val="0F3661"/>
    <a:srgbClr val="0000FF"/>
    <a:srgbClr val="D9D9D9"/>
    <a:srgbClr val="6699CC"/>
    <a:srgbClr val="E8E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599" autoAdjust="0"/>
    <p:restoredTop sz="94359" autoAdjust="0"/>
  </p:normalViewPr>
  <p:slideViewPr>
    <p:cSldViewPr snapToObjects="1">
      <p:cViewPr>
        <p:scale>
          <a:sx n="81" d="100"/>
          <a:sy n="81" d="100"/>
        </p:scale>
        <p:origin x="-1290" y="-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69" d="100"/>
          <a:sy n="69" d="100"/>
        </p:scale>
        <p:origin x="-2004" y="-90"/>
      </p:cViewPr>
      <p:guideLst>
        <p:guide orient="horz" pos="2208"/>
        <p:guide pos="292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618CEF-2114-4DD2-A5CE-3EA012E3BA62}" type="datetimeFigureOut">
              <a:rPr lang="es-MX" smtClean="0"/>
              <a:pPr/>
              <a:t>09/09/2016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27F73F-20D3-44BC-9C07-21559A56645B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3735032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B4722B0-1D3C-4972-B192-AFA4F662E75B}" type="datetimeFigureOut">
              <a:rPr lang="es-ES_tradnl"/>
              <a:pPr>
                <a:defRPr/>
              </a:pPr>
              <a:t>09/09/2016</a:t>
            </a:fld>
            <a:endParaRPr lang="es-ES_tradnl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897188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es-ES_tradnl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29640" y="3330420"/>
            <a:ext cx="7437120" cy="3154441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  <a:endParaRPr lang="es-ES_tradnl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DC1082F-6BF0-4E2C-AAC9-0E5251F0D7F7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820177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468" name="Group 2"/>
          <p:cNvGrpSpPr>
            <a:grpSpLocks/>
          </p:cNvGrpSpPr>
          <p:nvPr userDrawn="1"/>
        </p:nvGrpSpPr>
        <p:grpSpPr bwMode="auto">
          <a:xfrm>
            <a:off x="612440" y="3784600"/>
            <a:ext cx="7920000" cy="36513"/>
            <a:chOff x="1920" y="849"/>
            <a:chExt cx="4992" cy="63"/>
          </a:xfrm>
        </p:grpSpPr>
        <p:sp>
          <p:nvSpPr>
            <p:cNvPr id="1032" name="Rectangle 3"/>
            <p:cNvSpPr>
              <a:spLocks noChangeArrowheads="1"/>
            </p:cNvSpPr>
            <p:nvPr/>
          </p:nvSpPr>
          <p:spPr bwMode="auto">
            <a:xfrm>
              <a:off x="1920" y="849"/>
              <a:ext cx="4992" cy="48"/>
            </a:xfrm>
            <a:prstGeom prst="rect">
              <a:avLst/>
            </a:prstGeom>
            <a:solidFill>
              <a:schemeClr val="bg1"/>
            </a:solidFill>
            <a:ln w="1270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 dirty="0">
                <a:cs typeface="Arial" charset="0"/>
              </a:endParaRPr>
            </a:p>
          </p:txBody>
        </p:sp>
        <p:sp>
          <p:nvSpPr>
            <p:cNvPr id="1033" name="Rectangle 4"/>
            <p:cNvSpPr>
              <a:spLocks noChangeArrowheads="1"/>
            </p:cNvSpPr>
            <p:nvPr/>
          </p:nvSpPr>
          <p:spPr bwMode="white">
            <a:xfrm>
              <a:off x="1920" y="864"/>
              <a:ext cx="4992" cy="48"/>
            </a:xfrm>
            <a:prstGeom prst="rect">
              <a:avLst/>
            </a:prstGeom>
            <a:solidFill>
              <a:schemeClr val="bg1"/>
            </a:solidFill>
            <a:ln w="635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 dirty="0">
                <a:cs typeface="Arial" charset="0"/>
              </a:endParaRPr>
            </a:p>
          </p:txBody>
        </p:sp>
      </p:grpSp>
      <p:sp>
        <p:nvSpPr>
          <p:cNvPr id="14" name="WordArt 5"/>
          <p:cNvSpPr>
            <a:spLocks noChangeArrowheads="1" noChangeShapeType="1"/>
          </p:cNvSpPr>
          <p:nvPr userDrawn="1"/>
        </p:nvSpPr>
        <p:spPr bwMode="auto">
          <a:xfrm>
            <a:off x="1187624" y="2740025"/>
            <a:ext cx="7125617" cy="876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r"/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Comité de Administración Hospitalaria</a:t>
            </a:r>
          </a:p>
          <a:p>
            <a:pPr algn="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Centésima Vigésima Sexta Reunión </a:t>
            </a:r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Ordinaria</a:t>
            </a:r>
          </a:p>
        </p:txBody>
      </p:sp>
      <p:sp>
        <p:nvSpPr>
          <p:cNvPr id="8" name="WordArt 11"/>
          <p:cNvSpPr>
            <a:spLocks noChangeArrowheads="1" noChangeShapeType="1"/>
          </p:cNvSpPr>
          <p:nvPr userDrawn="1"/>
        </p:nvSpPr>
        <p:spPr bwMode="auto">
          <a:xfrm>
            <a:off x="6444208" y="3965575"/>
            <a:ext cx="1869032" cy="360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Agosto / 2016</a:t>
            </a:r>
            <a:endParaRPr lang="es-MX" sz="2800" b="1" i="0" kern="10" dirty="0">
              <a:ln w="9525">
                <a:noFill/>
                <a:round/>
                <a:headEnd/>
                <a:tailEnd/>
              </a:ln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8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47" y="5983724"/>
            <a:ext cx="9180000" cy="909714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7200" cy="11355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dirty="0" smtClean="0"/>
              <a:t>Haga clic para modificar el estilo de título del patrón</a:t>
            </a:r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4 Grupo"/>
          <p:cNvGrpSpPr/>
          <p:nvPr userDrawn="1"/>
        </p:nvGrpSpPr>
        <p:grpSpPr>
          <a:xfrm>
            <a:off x="0" y="382"/>
            <a:ext cx="9144000" cy="794855"/>
            <a:chOff x="72669" y="63945"/>
            <a:chExt cx="8963827" cy="794855"/>
          </a:xfrm>
        </p:grpSpPr>
        <p:pic>
          <p:nvPicPr>
            <p:cNvPr id="6" name="5 Imagen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669" y="63945"/>
              <a:ext cx="8963827" cy="794855"/>
            </a:xfrm>
            <a:prstGeom prst="rect">
              <a:avLst/>
            </a:prstGeom>
          </p:spPr>
        </p:pic>
        <p:sp>
          <p:nvSpPr>
            <p:cNvPr id="7" name="6 CuadroTexto"/>
            <p:cNvSpPr txBox="1"/>
            <p:nvPr/>
          </p:nvSpPr>
          <p:spPr>
            <a:xfrm>
              <a:off x="672179" y="124252"/>
              <a:ext cx="59160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126 REUNIÓN ORDINARIA DE COMITÉ DE ADMINISTRACIÓN HOSPITALARIA</a:t>
              </a:r>
            </a:p>
            <a:p>
              <a:pPr marL="0" marR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AVANCE PRESUPUESTAL PERIODO ENERO A  JULIO DE 2016</a:t>
              </a:r>
            </a:p>
            <a:p>
              <a:pPr algn="r"/>
              <a:endParaRPr lang="es-MX" sz="12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2" name="1 Imagen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70739"/>
            <a:ext cx="9144000" cy="300128"/>
          </a:xfrm>
          <a:prstGeom prst="rect">
            <a:avLst/>
          </a:prstGeom>
        </p:spPr>
      </p:pic>
      <p:sp>
        <p:nvSpPr>
          <p:cNvPr id="3" name="2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emf"/><Relationship Id="rId4" Type="http://schemas.openxmlformats.org/officeDocument/2006/relationships/package" Target="../embeddings/Microsoft_Excel_Worksheet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6.emf"/><Relationship Id="rId4" Type="http://schemas.openxmlformats.org/officeDocument/2006/relationships/package" Target="../embeddings/Microsoft_Excel_Worksheet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7.emf"/><Relationship Id="rId4" Type="http://schemas.openxmlformats.org/officeDocument/2006/relationships/package" Target="../embeddings/Microsoft_Excel_Worksheet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8.emf"/><Relationship Id="rId4" Type="http://schemas.openxmlformats.org/officeDocument/2006/relationships/package" Target="../embeddings/Microsoft_Excel_Worksheet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9.emf"/><Relationship Id="rId4" Type="http://schemas.openxmlformats.org/officeDocument/2006/relationships/package" Target="../embeddings/Microsoft_Excel_Worksheet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0.emf"/><Relationship Id="rId4" Type="http://schemas.openxmlformats.org/officeDocument/2006/relationships/package" Target="../embeddings/Microsoft_Excel_Worksheet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1.emf"/><Relationship Id="rId4" Type="http://schemas.openxmlformats.org/officeDocument/2006/relationships/package" Target="../embeddings/Microsoft_Excel_Worksheet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2.emf"/><Relationship Id="rId4" Type="http://schemas.openxmlformats.org/officeDocument/2006/relationships/package" Target="../embeddings/Microsoft_Excel_Worksheet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3.emf"/><Relationship Id="rId4" Type="http://schemas.openxmlformats.org/officeDocument/2006/relationships/package" Target="../embeddings/Microsoft_Excel_Worksheet9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INGRESOS 2016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5559" name="Object 23"/>
          <p:cNvGraphicFramePr>
            <a:graphicFrameLocks noChangeAspect="1"/>
          </p:cNvGraphicFramePr>
          <p:nvPr/>
        </p:nvGraphicFramePr>
        <p:xfrm>
          <a:off x="395536" y="1196751"/>
          <a:ext cx="8347755" cy="48737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61" name="Hoja de cálculo" r:id="rId4" imgW="7781855" imgH="4543522" progId="Excel.Sheet.12">
                  <p:embed/>
                </p:oleObj>
              </mc:Choice>
              <mc:Fallback>
                <p:oleObj name="Hoja de cálculo" r:id="rId4" imgW="7781855" imgH="4543522" progId="Excel.Sheet.12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1196751"/>
                        <a:ext cx="8347755" cy="487378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2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ESTADO DE EJERCICIO  DEL PRESUPUESTO DE EGRESOS</a:t>
            </a:r>
          </a:p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POR CAPÍTULO DE GASTO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6575" name="Object 15"/>
          <p:cNvGraphicFramePr>
            <a:graphicFrameLocks noChangeAspect="1"/>
          </p:cNvGraphicFramePr>
          <p:nvPr/>
        </p:nvGraphicFramePr>
        <p:xfrm>
          <a:off x="251520" y="1772816"/>
          <a:ext cx="8686052" cy="36088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77" name="Hoja de cálculo" r:id="rId4" imgW="6648374" imgH="2762230" progId="Excel.Sheet.12">
                  <p:embed/>
                </p:oleObj>
              </mc:Choice>
              <mc:Fallback>
                <p:oleObj name="Hoja de cálculo" r:id="rId4" imgW="6648374" imgH="2762230" progId="Excel.Sheet.12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520" y="1772816"/>
                        <a:ext cx="8686052" cy="360881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3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2016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4755" name="Object 3"/>
          <p:cNvGraphicFramePr>
            <a:graphicFrameLocks noChangeAspect="1"/>
          </p:cNvGraphicFramePr>
          <p:nvPr/>
        </p:nvGraphicFramePr>
        <p:xfrm>
          <a:off x="35496" y="1538288"/>
          <a:ext cx="9115425" cy="3781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57" name="Hoja de cálculo" r:id="rId4" imgW="9115363" imgH="3781500" progId="Excel.Sheet.12">
                  <p:embed/>
                </p:oleObj>
              </mc:Choice>
              <mc:Fallback>
                <p:oleObj name="Hoja de cálculo" r:id="rId4" imgW="9115363" imgH="3781500" progId="Excel.Shee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96" y="1538288"/>
                        <a:ext cx="9115425" cy="3781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4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2016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5779" name="Object 3"/>
          <p:cNvGraphicFramePr>
            <a:graphicFrameLocks noChangeAspect="1"/>
          </p:cNvGraphicFramePr>
          <p:nvPr/>
        </p:nvGraphicFramePr>
        <p:xfrm>
          <a:off x="35496" y="1538288"/>
          <a:ext cx="9115425" cy="424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81" name="Hoja de cálculo" r:id="rId4" imgW="9115363" imgH="4248215" progId="Excel.Sheet.12">
                  <p:embed/>
                </p:oleObj>
              </mc:Choice>
              <mc:Fallback>
                <p:oleObj name="Hoja de cálculo" r:id="rId4" imgW="9115363" imgH="4248215" progId="Excel.Shee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96" y="1538288"/>
                        <a:ext cx="9115425" cy="424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5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2016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6803" name="Object 3"/>
          <p:cNvGraphicFramePr>
            <a:graphicFrameLocks noChangeAspect="1"/>
          </p:cNvGraphicFramePr>
          <p:nvPr/>
        </p:nvGraphicFramePr>
        <p:xfrm>
          <a:off x="35496" y="1538288"/>
          <a:ext cx="9115425" cy="442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05" name="Hoja de cálculo" r:id="rId4" imgW="9115363" imgH="4429070" progId="Excel.Sheet.12">
                  <p:embed/>
                </p:oleObj>
              </mc:Choice>
              <mc:Fallback>
                <p:oleObj name="Hoja de cálculo" r:id="rId4" imgW="9115363" imgH="4429070" progId="Excel.Shee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96" y="1538288"/>
                        <a:ext cx="9115425" cy="4429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6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2016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7828" name="Object 4"/>
          <p:cNvGraphicFramePr>
            <a:graphicFrameLocks noChangeAspect="1"/>
          </p:cNvGraphicFramePr>
          <p:nvPr/>
        </p:nvGraphicFramePr>
        <p:xfrm>
          <a:off x="35496" y="1097105"/>
          <a:ext cx="9115425" cy="54839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30" name="Hoja de cálculo" r:id="rId4" imgW="9115363" imgH="5705586" progId="Excel.Sheet.12">
                  <p:embed/>
                </p:oleObj>
              </mc:Choice>
              <mc:Fallback>
                <p:oleObj name="Hoja de cálculo" r:id="rId4" imgW="9115363" imgH="5705586" progId="Excel.Sheet.12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96" y="1097105"/>
                        <a:ext cx="9115425" cy="54839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7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2016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8852" name="Object 4"/>
          <p:cNvGraphicFramePr>
            <a:graphicFrameLocks noChangeAspect="1"/>
          </p:cNvGraphicFramePr>
          <p:nvPr/>
        </p:nvGraphicFramePr>
        <p:xfrm>
          <a:off x="35496" y="1100138"/>
          <a:ext cx="9115425" cy="57024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54" name="Hoja de cálculo" r:id="rId4" imgW="9115363" imgH="5876994" progId="Excel.Sheet.12">
                  <p:embed/>
                </p:oleObj>
              </mc:Choice>
              <mc:Fallback>
                <p:oleObj name="Hoja de cálculo" r:id="rId4" imgW="9115363" imgH="5876994" progId="Excel.Sheet.12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96" y="1100138"/>
                        <a:ext cx="9115425" cy="570244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8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2016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9875" name="Object 3"/>
          <p:cNvGraphicFramePr>
            <a:graphicFrameLocks noChangeAspect="1"/>
          </p:cNvGraphicFramePr>
          <p:nvPr/>
        </p:nvGraphicFramePr>
        <p:xfrm>
          <a:off x="35496" y="1538288"/>
          <a:ext cx="9115425" cy="344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877" name="Hoja de cálculo" r:id="rId4" imgW="9115363" imgH="3448132" progId="Excel.Sheet.12">
                  <p:embed/>
                </p:oleObj>
              </mc:Choice>
              <mc:Fallback>
                <p:oleObj name="Hoja de cálculo" r:id="rId4" imgW="9115363" imgH="3448132" progId="Excel.Shee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96" y="1538288"/>
                        <a:ext cx="9115425" cy="3448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9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2016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0899" name="Object 3"/>
          <p:cNvGraphicFramePr>
            <a:graphicFrameLocks noChangeAspect="1"/>
          </p:cNvGraphicFramePr>
          <p:nvPr/>
        </p:nvGraphicFramePr>
        <p:xfrm>
          <a:off x="35496" y="1538288"/>
          <a:ext cx="9115425" cy="3800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01" name="Hoja de cálculo" r:id="rId4" imgW="9115363" imgH="3800395" progId="Excel.Sheet.12">
                  <p:embed/>
                </p:oleObj>
              </mc:Choice>
              <mc:Fallback>
                <p:oleObj name="Hoja de cálculo" r:id="rId4" imgW="9115363" imgH="3800395" progId="Excel.Shee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96" y="1538288"/>
                        <a:ext cx="9115425" cy="3800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392&quot;/&gt;&lt;/object&gt;&lt;object type=&quot;3&quot; unique_id=&quot;10005&quot;&gt;&lt;property id=&quot;20148&quot; value=&quot;5&quot;/&gt;&lt;property id=&quot;20300&quot; value=&quot;Slide 2&quot;/&gt;&lt;property id=&quot;20307&quot; value=&quot;393&quot;/&gt;&lt;/object&gt;&lt;object type=&quot;3&quot; unique_id=&quot;10006&quot;&gt;&lt;property id=&quot;20148&quot; value=&quot;5&quot;/&gt;&lt;property id=&quot;20300&quot; value=&quot;Slide 3&quot;/&gt;&lt;property id=&quot;20307&quot; value=&quot;394&quot;/&gt;&lt;/object&gt;&lt;object type=&quot;3&quot; unique_id=&quot;10007&quot;&gt;&lt;property id=&quot;20148&quot; value=&quot;5&quot;/&gt;&lt;property id=&quot;20300&quot; value=&quot;Slide 4&quot;/&gt;&lt;property id=&quot;20307&quot; value=&quot;395&quot;/&gt;&lt;/object&gt;&lt;object type=&quot;3&quot; unique_id=&quot;10008&quot;&gt;&lt;property id=&quot;20148&quot; value=&quot;5&quot;/&gt;&lt;property id=&quot;20300&quot; value=&quot;Slide 5&quot;/&gt;&lt;property id=&quot;20307&quot; value=&quot;396&quot;/&gt;&lt;/object&gt;&lt;object type=&quot;3&quot; unique_id=&quot;10009&quot;&gt;&lt;property id=&quot;20148&quot; value=&quot;5&quot;/&gt;&lt;property id=&quot;20300&quot; value=&quot;Slide 6&quot;/&gt;&lt;property id=&quot;20307&quot; value=&quot;397&quot;/&gt;&lt;/object&gt;&lt;object type=&quot;3&quot; unique_id=&quot;10010&quot;&gt;&lt;property id=&quot;20148&quot; value=&quot;5&quot;/&gt;&lt;property id=&quot;20300&quot; value=&quot;Slide 7&quot;/&gt;&lt;property id=&quot;20307&quot; value=&quot;398&quot;/&gt;&lt;/object&gt;&lt;object type=&quot;3&quot; unique_id=&quot;10011&quot;&gt;&lt;property id=&quot;20148&quot; value=&quot;5&quot;/&gt;&lt;property id=&quot;20300&quot; value=&quot;Slide 8&quot;/&gt;&lt;property id=&quot;20307&quot; value=&quot;399&quot;/&gt;&lt;/object&gt;&lt;object type=&quot;3&quot; unique_id=&quot;10012&quot;&gt;&lt;property id=&quot;20148&quot; value=&quot;5&quot;/&gt;&lt;property id=&quot;20300&quot; value=&quot;Slide 9&quot;/&gt;&lt;property id=&quot;20307&quot; value=&quot;400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1_Tema de Office">
  <a:themeElements>
    <a:clrScheme name="1_Tema de Office 1">
      <a:dk1>
        <a:srgbClr val="000000"/>
      </a:dk1>
      <a:lt1>
        <a:srgbClr val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FFFFFF"/>
      </a:accent3>
      <a:accent4>
        <a:srgbClr val="000000"/>
      </a:accent4>
      <a:accent5>
        <a:srgbClr val="ACBFCD"/>
      </a:accent5>
      <a:accent6>
        <a:srgbClr val="20424F"/>
      </a:accent6>
      <a:hlink>
        <a:srgbClr val="7030A0"/>
      </a:hlink>
      <a:folHlink>
        <a:srgbClr val="00B0F0"/>
      </a:folHlink>
    </a:clrScheme>
    <a:fontScheme name="1_Tema de Offic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ma de Office 1">
        <a:dk1>
          <a:srgbClr val="000000"/>
        </a:dk1>
        <a:lt1>
          <a:srgbClr val="FFFFFF"/>
        </a:lt1>
        <a:dk2>
          <a:srgbClr val="09213B"/>
        </a:dk2>
        <a:lt2>
          <a:srgbClr val="D5EDF4"/>
        </a:lt2>
        <a:accent1>
          <a:srgbClr val="2C7C9F"/>
        </a:accent1>
        <a:accent2>
          <a:srgbClr val="244A58"/>
        </a:accent2>
        <a:accent3>
          <a:srgbClr val="FFFFFF"/>
        </a:accent3>
        <a:accent4>
          <a:srgbClr val="000000"/>
        </a:accent4>
        <a:accent5>
          <a:srgbClr val="ACBFCD"/>
        </a:accent5>
        <a:accent6>
          <a:srgbClr val="20424F"/>
        </a:accent6>
        <a:hlink>
          <a:srgbClr val="7030A0"/>
        </a:hlink>
        <a:folHlink>
          <a:srgbClr val="00B0F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11064</TotalTime>
  <Words>134</Words>
  <Application>Microsoft Office PowerPoint</Application>
  <PresentationFormat>Presentación en pantalla (4:3)</PresentationFormat>
  <Paragraphs>37</Paragraphs>
  <Slides>9</Slides>
  <Notes>9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1" baseType="lpstr">
      <vt:lpstr>1_Tema de Office</vt:lpstr>
      <vt:lpstr>Hoja de cálculo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Mejora Regulatoria y Transparencia</dc:title>
  <dc:creator>Leon y Damara Reffreger Ascencio</dc:creator>
  <cp:lastModifiedBy>IYARI</cp:lastModifiedBy>
  <cp:revision>631</cp:revision>
  <dcterms:created xsi:type="dcterms:W3CDTF">2011-01-31T07:15:10Z</dcterms:created>
  <dcterms:modified xsi:type="dcterms:W3CDTF">2016-09-09T20:29:04Z</dcterms:modified>
</cp:coreProperties>
</file>