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9" r:id="rId1"/>
  </p:sldMasterIdLst>
  <p:notesMasterIdLst>
    <p:notesMasterId r:id="rId11"/>
  </p:notesMasterIdLst>
  <p:handoutMasterIdLst>
    <p:handoutMasterId r:id="rId12"/>
  </p:handoutMasterIdLst>
  <p:sldIdLst>
    <p:sldId id="392" r:id="rId2"/>
    <p:sldId id="393" r:id="rId3"/>
    <p:sldId id="394" r:id="rId4"/>
    <p:sldId id="395" r:id="rId5"/>
    <p:sldId id="396" r:id="rId6"/>
    <p:sldId id="397" r:id="rId7"/>
    <p:sldId id="398" r:id="rId8"/>
    <p:sldId id="399" r:id="rId9"/>
    <p:sldId id="400" r:id="rId10"/>
  </p:sldIdLst>
  <p:sldSz cx="9144000" cy="6858000" type="screen4x3"/>
  <p:notesSz cx="9296400" cy="7010400"/>
  <p:defaultTextStyle>
    <a:defPPr>
      <a:defRPr lang="es-ES_tradnl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51012"/>
    <a:srgbClr val="990000"/>
    <a:srgbClr val="0F3661"/>
    <a:srgbClr val="0000FF"/>
    <a:srgbClr val="D9D9D9"/>
    <a:srgbClr val="6699CC"/>
    <a:srgbClr val="E8E8E8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E25E649-3F16-4E02-A733-19D2CDBF48F0}" styleName="Estilo medio 3 - Énfasi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99" autoAdjust="0"/>
    <p:restoredTop sz="94359" autoAdjust="0"/>
  </p:normalViewPr>
  <p:slideViewPr>
    <p:cSldViewPr snapToObjects="1">
      <p:cViewPr varScale="1">
        <p:scale>
          <a:sx n="66" d="100"/>
          <a:sy n="66" d="100"/>
        </p:scale>
        <p:origin x="-1003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69" d="100"/>
          <a:sy n="69" d="100"/>
        </p:scale>
        <p:origin x="-2004" y="-90"/>
      </p:cViewPr>
      <p:guideLst>
        <p:guide orient="horz" pos="2208"/>
        <p:guide pos="2928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5265810" y="1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618CEF-2114-4DD2-A5CE-3EA012E3BA62}" type="datetimeFigureOut">
              <a:rPr lang="es-MX" smtClean="0"/>
              <a:pPr/>
              <a:t>03/05/2017</a:t>
            </a:fld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1" y="6658443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5265810" y="6658443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27F73F-20D3-44BC-9C07-21559A56645B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13735032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265810" y="1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BB4722B0-1D3C-4972-B192-AFA4F662E75B}" type="datetimeFigureOut">
              <a:rPr lang="es-ES_tradnl"/>
              <a:pPr>
                <a:defRPr/>
              </a:pPr>
              <a:t>03/05/2017</a:t>
            </a:fld>
            <a:endParaRPr lang="es-ES_tradnl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897188" y="525463"/>
            <a:ext cx="3505200" cy="2628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pPr lvl="0"/>
            <a:endParaRPr lang="es-ES_tradnl" noProof="0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929640" y="3330420"/>
            <a:ext cx="7437120" cy="3154441"/>
          </a:xfrm>
          <a:prstGeom prst="rect">
            <a:avLst/>
          </a:prstGeom>
        </p:spPr>
        <p:txBody>
          <a:bodyPr vert="horz" lIns="92446" tIns="46223" rIns="92446" bIns="46223" rtlCol="0">
            <a:normAutofit/>
          </a:bodyPr>
          <a:lstStyle/>
          <a:p>
            <a:pPr lvl="0"/>
            <a:r>
              <a:rPr lang="es-ES_tradnl" noProof="0" smtClean="0"/>
              <a:t>Haga clic para modificar el estilo de texto del patrón</a:t>
            </a:r>
          </a:p>
          <a:p>
            <a:pPr lvl="1"/>
            <a:r>
              <a:rPr lang="es-ES_tradnl" noProof="0" smtClean="0"/>
              <a:t>Segundo nivel</a:t>
            </a:r>
          </a:p>
          <a:p>
            <a:pPr lvl="2"/>
            <a:r>
              <a:rPr lang="es-ES_tradnl" noProof="0" smtClean="0"/>
              <a:t>Tercer nivel</a:t>
            </a:r>
          </a:p>
          <a:p>
            <a:pPr lvl="3"/>
            <a:r>
              <a:rPr lang="es-ES_tradnl" noProof="0" smtClean="0"/>
              <a:t>Cuarto nivel</a:t>
            </a:r>
          </a:p>
          <a:p>
            <a:pPr lvl="4"/>
            <a:r>
              <a:rPr lang="es-ES_tradnl" noProof="0" smtClean="0"/>
              <a:t>Quinto nivel</a:t>
            </a:r>
            <a:endParaRPr lang="es-ES_tradnl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1" y="6658443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265810" y="6658443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7DC1082F-6BF0-4E2C-AAC9-0E5251F0D7F7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="" xmlns:p14="http://schemas.microsoft.com/office/powerpoint/2010/main" val="2820177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468" name="Group 2"/>
          <p:cNvGrpSpPr>
            <a:grpSpLocks/>
          </p:cNvGrpSpPr>
          <p:nvPr userDrawn="1"/>
        </p:nvGrpSpPr>
        <p:grpSpPr bwMode="auto">
          <a:xfrm>
            <a:off x="612440" y="3784600"/>
            <a:ext cx="7920000" cy="36513"/>
            <a:chOff x="1920" y="849"/>
            <a:chExt cx="4992" cy="63"/>
          </a:xfrm>
        </p:grpSpPr>
        <p:sp>
          <p:nvSpPr>
            <p:cNvPr id="1032" name="Rectangle 3"/>
            <p:cNvSpPr>
              <a:spLocks noChangeArrowheads="1"/>
            </p:cNvSpPr>
            <p:nvPr/>
          </p:nvSpPr>
          <p:spPr bwMode="auto">
            <a:xfrm>
              <a:off x="1920" y="849"/>
              <a:ext cx="4992" cy="48"/>
            </a:xfrm>
            <a:prstGeom prst="rect">
              <a:avLst/>
            </a:prstGeom>
            <a:solidFill>
              <a:schemeClr val="bg1"/>
            </a:solidFill>
            <a:ln w="12700" cap="sq" cmpd="tri">
              <a:solidFill>
                <a:srgbClr val="75101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400">
                <a:defRPr/>
              </a:pPr>
              <a:endParaRPr lang="es-ES" dirty="0">
                <a:cs typeface="Arial" charset="0"/>
              </a:endParaRPr>
            </a:p>
          </p:txBody>
        </p:sp>
        <p:sp>
          <p:nvSpPr>
            <p:cNvPr id="1033" name="Rectangle 4"/>
            <p:cNvSpPr>
              <a:spLocks noChangeArrowheads="1"/>
            </p:cNvSpPr>
            <p:nvPr/>
          </p:nvSpPr>
          <p:spPr bwMode="white">
            <a:xfrm>
              <a:off x="1920" y="864"/>
              <a:ext cx="4992" cy="48"/>
            </a:xfrm>
            <a:prstGeom prst="rect">
              <a:avLst/>
            </a:prstGeom>
            <a:solidFill>
              <a:schemeClr val="bg1"/>
            </a:solidFill>
            <a:ln w="6350" cap="sq" cmpd="tri">
              <a:solidFill>
                <a:srgbClr val="75101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400">
                <a:defRPr/>
              </a:pPr>
              <a:endParaRPr lang="es-ES" dirty="0">
                <a:cs typeface="Arial" charset="0"/>
              </a:endParaRPr>
            </a:p>
          </p:txBody>
        </p:sp>
      </p:grpSp>
      <p:pic>
        <p:nvPicPr>
          <p:cNvPr id="9" name="8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647" y="5983724"/>
            <a:ext cx="9180000" cy="909714"/>
          </a:xfrm>
          <a:prstGeom prst="rect">
            <a:avLst/>
          </a:prstGeom>
        </p:spPr>
      </p:pic>
      <p:pic>
        <p:nvPicPr>
          <p:cNvPr id="10" name="9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87200" cy="1135551"/>
          </a:xfrm>
          <a:prstGeom prst="rect">
            <a:avLst/>
          </a:prstGeom>
        </p:spPr>
      </p:pic>
      <p:sp>
        <p:nvSpPr>
          <p:cNvPr id="11" name="WordArt 5"/>
          <p:cNvSpPr>
            <a:spLocks noChangeArrowheads="1" noChangeShapeType="1"/>
          </p:cNvSpPr>
          <p:nvPr userDrawn="1"/>
        </p:nvSpPr>
        <p:spPr bwMode="auto">
          <a:xfrm>
            <a:off x="1043608" y="2740025"/>
            <a:ext cx="7269633" cy="8763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r"/>
            <a:r>
              <a:rPr lang="es-MX" sz="2800" b="1" i="0" kern="10" dirty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Comité de Administración Hospitalaria</a:t>
            </a:r>
          </a:p>
          <a:p>
            <a:pPr algn="r"/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Centésima Trigésima Tercera</a:t>
            </a:r>
            <a:r>
              <a:rPr lang="es-MX" sz="2800" b="1" i="0" kern="10" baseline="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Reunión </a:t>
            </a:r>
            <a:r>
              <a:rPr lang="es-MX" sz="2800" b="1" i="0" kern="10" dirty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Ordinaria</a:t>
            </a:r>
          </a:p>
        </p:txBody>
      </p:sp>
      <p:sp>
        <p:nvSpPr>
          <p:cNvPr id="12" name="WordArt 11"/>
          <p:cNvSpPr>
            <a:spLocks noChangeArrowheads="1" noChangeShapeType="1"/>
          </p:cNvSpPr>
          <p:nvPr userDrawn="1"/>
        </p:nvSpPr>
        <p:spPr bwMode="auto">
          <a:xfrm>
            <a:off x="6660232" y="3965575"/>
            <a:ext cx="1656184" cy="360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Mayo</a:t>
            </a:r>
            <a:r>
              <a:rPr lang="es-MX" sz="2800" b="1" i="0" kern="10" baseline="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/ </a:t>
            </a:r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2017</a:t>
            </a:r>
            <a:endParaRPr lang="es-MX" sz="2800" b="1" i="0" kern="10" dirty="0">
              <a:ln w="9525">
                <a:noFill/>
                <a:round/>
                <a:headEnd/>
                <a:tailEnd/>
              </a:ln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4 Grupo"/>
          <p:cNvGrpSpPr/>
          <p:nvPr userDrawn="1"/>
        </p:nvGrpSpPr>
        <p:grpSpPr>
          <a:xfrm>
            <a:off x="0" y="382"/>
            <a:ext cx="9144000" cy="794855"/>
            <a:chOff x="72669" y="63945"/>
            <a:chExt cx="8963827" cy="794855"/>
          </a:xfrm>
        </p:grpSpPr>
        <p:pic>
          <p:nvPicPr>
            <p:cNvPr id="6" name="5 Imagen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669" y="63945"/>
              <a:ext cx="8963827" cy="794855"/>
            </a:xfrm>
            <a:prstGeom prst="rect">
              <a:avLst/>
            </a:prstGeom>
          </p:spPr>
        </p:pic>
        <p:sp>
          <p:nvSpPr>
            <p:cNvPr id="7" name="6 CuadroTexto"/>
            <p:cNvSpPr txBox="1"/>
            <p:nvPr/>
          </p:nvSpPr>
          <p:spPr>
            <a:xfrm>
              <a:off x="672179" y="124252"/>
              <a:ext cx="59160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MX" sz="1200" b="1" i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133° REUNIÓN ORDINARIA DE COMITÉ DE ADMINISTRACIÓN HOSPITALARIA</a:t>
              </a:r>
            </a:p>
            <a:p>
              <a:pPr marL="0" marR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MX" sz="1200" b="1" i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AVANCE PRESUPUESTAL A  MARZO DE 2017</a:t>
              </a:r>
            </a:p>
            <a:p>
              <a:pPr algn="r"/>
              <a:endParaRPr lang="es-MX" sz="12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2" name="1 Imagen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70739"/>
            <a:ext cx="9144000" cy="30012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6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Hoja_de_c_lculo_de_Microsoft_Office_Excel1.xlsx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Hoja_de_c_lculo_de_Microsoft_Office_Excel2.xlsx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package" Target="../embeddings/Hoja_de_c_lculo_de_Microsoft_Office_Excel3.xls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package" Target="../embeddings/Hoja_de_c_lculo_de_Microsoft_Office_Excel4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package" Target="../embeddings/Hoja_de_c_lculo_de_Microsoft_Office_Excel5.xls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package" Target="../embeddings/Hoja_de_c_lculo_de_Microsoft_Office_Excel6.xls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package" Target="../embeddings/Hoja_de_c_lculo_de_Microsoft_Office_Excel7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package" Target="../embeddings/Hoja_de_c_lculo_de_Microsoft_Office_Excel8.xls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package" Target="../embeddings/Hoja_de_c_lculo_de_Microsoft_Office_Excel9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1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INGRESOS 2017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5567" name="Object 31"/>
          <p:cNvGraphicFramePr>
            <a:graphicFrameLocks noChangeAspect="1"/>
          </p:cNvGraphicFramePr>
          <p:nvPr/>
        </p:nvGraphicFramePr>
        <p:xfrm>
          <a:off x="412152" y="1415982"/>
          <a:ext cx="8336312" cy="4346718"/>
        </p:xfrm>
        <a:graphic>
          <a:graphicData uri="http://schemas.openxmlformats.org/presentationml/2006/ole">
            <p:oleObj spid="_x0000_s65567" name="Hoja de cálculo" r:id="rId4" imgW="7781855" imgH="4057642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2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ESTADO DE EJERCICIO  DEL PRESUPUESTO DE EGRESOS</a:t>
            </a:r>
          </a:p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POR CAPÍTULO DE GASTO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6583" name="Object 23"/>
          <p:cNvGraphicFramePr>
            <a:graphicFrameLocks noChangeAspect="1"/>
          </p:cNvGraphicFramePr>
          <p:nvPr/>
        </p:nvGraphicFramePr>
        <p:xfrm>
          <a:off x="21641" y="1834684"/>
          <a:ext cx="9122358" cy="2962468"/>
        </p:xfrm>
        <a:graphic>
          <a:graphicData uri="http://schemas.openxmlformats.org/presentationml/2006/ole">
            <p:oleObj spid="_x0000_s66583" name="Hoja de cálculo" r:id="rId4" imgW="8505837" imgH="2762230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3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2017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4762" name="Object 10"/>
          <p:cNvGraphicFramePr>
            <a:graphicFrameLocks noChangeAspect="1"/>
          </p:cNvGraphicFramePr>
          <p:nvPr/>
        </p:nvGraphicFramePr>
        <p:xfrm>
          <a:off x="35496" y="1538288"/>
          <a:ext cx="9108506" cy="3904323"/>
        </p:xfrm>
        <a:graphic>
          <a:graphicData uri="http://schemas.openxmlformats.org/presentationml/2006/ole">
            <p:oleObj spid="_x0000_s74762" name="Hoja de cálculo" r:id="rId4" imgW="9220100" imgH="3943460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4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2017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5785" name="Object 9"/>
          <p:cNvGraphicFramePr>
            <a:graphicFrameLocks noChangeAspect="1"/>
          </p:cNvGraphicFramePr>
          <p:nvPr/>
        </p:nvGraphicFramePr>
        <p:xfrm>
          <a:off x="35496" y="1538288"/>
          <a:ext cx="9108505" cy="4205567"/>
        </p:xfrm>
        <a:graphic>
          <a:graphicData uri="http://schemas.openxmlformats.org/presentationml/2006/ole">
            <p:oleObj spid="_x0000_s75785" name="Hoja de cálculo" r:id="rId4" imgW="9220100" imgH="4248215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5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2017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6809" name="Object 9"/>
          <p:cNvGraphicFramePr>
            <a:graphicFrameLocks noChangeAspect="1"/>
          </p:cNvGraphicFramePr>
          <p:nvPr/>
        </p:nvGraphicFramePr>
        <p:xfrm>
          <a:off x="35496" y="1538288"/>
          <a:ext cx="9108504" cy="4376351"/>
        </p:xfrm>
        <a:graphic>
          <a:graphicData uri="http://schemas.openxmlformats.org/presentationml/2006/ole">
            <p:oleObj spid="_x0000_s76809" name="Hoja de cálculo" r:id="rId4" imgW="9220100" imgH="4429070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6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2017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7837" name="Object 13"/>
          <p:cNvGraphicFramePr>
            <a:graphicFrameLocks noChangeAspect="1"/>
          </p:cNvGraphicFramePr>
          <p:nvPr/>
        </p:nvGraphicFramePr>
        <p:xfrm>
          <a:off x="35496" y="1052736"/>
          <a:ext cx="9108503" cy="5528274"/>
        </p:xfrm>
        <a:graphic>
          <a:graphicData uri="http://schemas.openxmlformats.org/presentationml/2006/ole">
            <p:oleObj spid="_x0000_s77837" name="Hoja de cálculo" r:id="rId4" imgW="9220100" imgH="5705586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7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2017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8861" name="Object 13"/>
          <p:cNvGraphicFramePr>
            <a:graphicFrameLocks noChangeAspect="1"/>
          </p:cNvGraphicFramePr>
          <p:nvPr/>
        </p:nvGraphicFramePr>
        <p:xfrm>
          <a:off x="35496" y="1052736"/>
          <a:ext cx="9110912" cy="5749844"/>
        </p:xfrm>
        <a:graphic>
          <a:graphicData uri="http://schemas.openxmlformats.org/presentationml/2006/ole">
            <p:oleObj spid="_x0000_s78861" name="Hoja de cálculo" r:id="rId4" imgW="9220100" imgH="6038954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8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2017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9882" name="Object 10"/>
          <p:cNvGraphicFramePr>
            <a:graphicFrameLocks noChangeAspect="1"/>
          </p:cNvGraphicFramePr>
          <p:nvPr/>
        </p:nvGraphicFramePr>
        <p:xfrm>
          <a:off x="35496" y="1538288"/>
          <a:ext cx="9114378" cy="3258864"/>
        </p:xfrm>
        <a:graphic>
          <a:graphicData uri="http://schemas.openxmlformats.org/presentationml/2006/ole">
            <p:oleObj spid="_x0000_s79882" name="Hoja de cálculo" r:id="rId4" imgW="9220100" imgH="3286171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9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2017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0905" name="Object 9"/>
          <p:cNvGraphicFramePr>
            <a:graphicFrameLocks noChangeAspect="1"/>
          </p:cNvGraphicFramePr>
          <p:nvPr/>
        </p:nvGraphicFramePr>
        <p:xfrm>
          <a:off x="35496" y="1538288"/>
          <a:ext cx="9106727" cy="3490912"/>
        </p:xfrm>
        <a:graphic>
          <a:graphicData uri="http://schemas.openxmlformats.org/presentationml/2006/ole">
            <p:oleObj spid="_x0000_s80905" name="Hoja de cálculo" r:id="rId4" imgW="9220100" imgH="3524253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a de Office">
  <a:themeElements>
    <a:clrScheme name="1_Tema de Office 1">
      <a:dk1>
        <a:srgbClr val="000000"/>
      </a:dk1>
      <a:lt1>
        <a:srgbClr val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FFFFFF"/>
      </a:accent3>
      <a:accent4>
        <a:srgbClr val="000000"/>
      </a:accent4>
      <a:accent5>
        <a:srgbClr val="ACBFCD"/>
      </a:accent5>
      <a:accent6>
        <a:srgbClr val="20424F"/>
      </a:accent6>
      <a:hlink>
        <a:srgbClr val="7030A0"/>
      </a:hlink>
      <a:folHlink>
        <a:srgbClr val="00B0F0"/>
      </a:folHlink>
    </a:clrScheme>
    <a:fontScheme name="1_Tema de Office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ema de Office 1">
        <a:dk1>
          <a:srgbClr val="000000"/>
        </a:dk1>
        <a:lt1>
          <a:srgbClr val="FFFFFF"/>
        </a:lt1>
        <a:dk2>
          <a:srgbClr val="09213B"/>
        </a:dk2>
        <a:lt2>
          <a:srgbClr val="D5EDF4"/>
        </a:lt2>
        <a:accent1>
          <a:srgbClr val="2C7C9F"/>
        </a:accent1>
        <a:accent2>
          <a:srgbClr val="244A58"/>
        </a:accent2>
        <a:accent3>
          <a:srgbClr val="FFFFFF"/>
        </a:accent3>
        <a:accent4>
          <a:srgbClr val="000000"/>
        </a:accent4>
        <a:accent5>
          <a:srgbClr val="ACBFCD"/>
        </a:accent5>
        <a:accent6>
          <a:srgbClr val="20424F"/>
        </a:accent6>
        <a:hlink>
          <a:srgbClr val="7030A0"/>
        </a:hlink>
        <a:folHlink>
          <a:srgbClr val="00B0F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11362</TotalTime>
  <Words>134</Words>
  <Application>Microsoft Office PowerPoint</Application>
  <PresentationFormat>Presentación en pantalla (4:3)</PresentationFormat>
  <Paragraphs>37</Paragraphs>
  <Slides>9</Slides>
  <Notes>9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1" baseType="lpstr">
      <vt:lpstr>1_Tema de Office</vt:lpstr>
      <vt:lpstr>Hoja de cálculo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Mejora Regulatoria y Transparencia</dc:title>
  <dc:creator>Leon y Damara Reffreger Ascencio</dc:creator>
  <cp:lastModifiedBy>Usuario</cp:lastModifiedBy>
  <cp:revision>668</cp:revision>
  <dcterms:created xsi:type="dcterms:W3CDTF">2011-01-31T07:15:10Z</dcterms:created>
  <dcterms:modified xsi:type="dcterms:W3CDTF">2017-05-03T18:21:45Z</dcterms:modified>
</cp:coreProperties>
</file>