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 varScale="1">
        <p:scale>
          <a:sx n="66" d="100"/>
          <a:sy n="66" d="100"/>
        </p:scale>
        <p:origin x="-81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10%20Noviembre\hoja%20de%20trabajo%20corte%20noviembre%2020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10%20Noviembre\hoja%20de%20trabajo%20corte%20noviembre%2020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10%20Noviembre\hoja%20de%20trabajo%20corte%20noviembre%20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10%20Noviembre\hoja%20de%20trabajo%20corte%20noviembre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Estatal</a:t>
            </a:r>
          </a:p>
          <a:p>
            <a:pPr>
              <a:defRPr/>
            </a:pPr>
            <a:r>
              <a:rPr lang="en-US" sz="1100"/>
              <a:t>Materiales, Servicios, Bienes e Inversión                                                (Capítulos 2000 al 6000) Noviembre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graficos!$A$26</c:f>
              <c:strCache>
                <c:ptCount val="1"/>
                <c:pt idx="0">
                  <c:v>Materiales, Servicios, Bienes e Inversión (Capítulos 2000 al 6000) Noveimbre 2019</c:v>
                </c:pt>
              </c:strCache>
            </c:strRef>
          </c:tx>
          <c:dLbls>
            <c:dLbl>
              <c:idx val="0"/>
              <c:layout>
                <c:manualLayout>
                  <c:x val="3.3333114610673717E-2"/>
                  <c:y val="-4.58670977386105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910,210,452.49</a:t>
                    </a:r>
                  </a:p>
                  <a:p>
                    <a:r>
                      <a:rPr lang="en-US"/>
                      <a:t>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2.7777777777778005E-2"/>
                  <c:y val="-5.555555555555545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689,694,789.51 75.77% 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900"/>
                </a:pPr>
                <a:endParaRPr lang="es-MX"/>
              </a:p>
            </c:txPr>
            <c:showVal val="1"/>
          </c:dLbls>
          <c:cat>
            <c:strRef>
              <c:f>graficos!$B$25:$C$25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graficos!$B$26:$C$26</c:f>
              <c:numCache>
                <c:formatCode>_-* #,##0.00_-;\-* #,##0.00_-;_-* "-"??_-;_-@_-</c:formatCode>
                <c:ptCount val="2"/>
                <c:pt idx="0">
                  <c:v>910210452.49000001</c:v>
                </c:pt>
                <c:pt idx="1">
                  <c:v>689694789.50999999</c:v>
                </c:pt>
              </c:numCache>
            </c:numRef>
          </c:val>
        </c:ser>
        <c:shape val="box"/>
        <c:axId val="98118272"/>
        <c:axId val="98269440"/>
        <c:axId val="0"/>
      </c:bar3DChart>
      <c:catAx>
        <c:axId val="98118272"/>
        <c:scaling>
          <c:orientation val="minMax"/>
        </c:scaling>
        <c:axPos val="b"/>
        <c:tickLblPos val="nextTo"/>
        <c:crossAx val="98269440"/>
        <c:crosses val="autoZero"/>
        <c:auto val="1"/>
        <c:lblAlgn val="ctr"/>
        <c:lblOffset val="100"/>
      </c:catAx>
      <c:valAx>
        <c:axId val="98269440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98118272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Estatal</a:t>
            </a:r>
          </a:p>
          <a:p>
            <a:pPr>
              <a:defRPr/>
            </a:pPr>
            <a:r>
              <a:rPr lang="en-US" sz="1200"/>
              <a:t>Servicios Personales (Capítulo 1000) Noviembre 2019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27559951881014871"/>
          <c:y val="0.23947944006999231"/>
          <c:w val="0.70217825896762909"/>
          <c:h val="0.61118438320209978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graficos!$A$4</c:f>
              <c:strCache>
                <c:ptCount val="1"/>
                <c:pt idx="0">
                  <c:v>Servicios Personales (Capítulo 1000) Noveimbre 2019</c:v>
                </c:pt>
              </c:strCache>
            </c:strRef>
          </c:tx>
          <c:dLbls>
            <c:dLbl>
              <c:idx val="0"/>
              <c:layout>
                <c:manualLayout>
                  <c:x val="3.6111111111111212E-2"/>
                  <c:y val="-5.5555555555555455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2,117,107,203.59</a:t>
                    </a:r>
                  </a:p>
                  <a:p>
                    <a:pPr>
                      <a:defRPr sz="900"/>
                    </a:pPr>
                    <a:r>
                      <a:rPr lang="en-US" sz="900"/>
                      <a:t>100% 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2.5000000000000001E-2"/>
                  <c:y val="-8.2422138177609724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1,940,681,603.09       91.67%</a:t>
                    </a: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Val val="1"/>
          </c:dLbls>
          <c:cat>
            <c:strRef>
              <c:f>graficos!$B$3:$C$3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graficos!$B$4:$C$4</c:f>
              <c:numCache>
                <c:formatCode>_-* #,##0.00_-;\-* #,##0.00_-;_-* "-"??_-;_-@_-</c:formatCode>
                <c:ptCount val="2"/>
                <c:pt idx="0">
                  <c:v>2117107203.5899999</c:v>
                </c:pt>
                <c:pt idx="1">
                  <c:v>1940681603.0899999</c:v>
                </c:pt>
              </c:numCache>
            </c:numRef>
          </c:val>
        </c:ser>
        <c:shape val="box"/>
        <c:axId val="98794496"/>
        <c:axId val="98804480"/>
        <c:axId val="0"/>
      </c:bar3DChart>
      <c:catAx>
        <c:axId val="98794496"/>
        <c:scaling>
          <c:orientation val="minMax"/>
        </c:scaling>
        <c:axPos val="b"/>
        <c:tickLblPos val="nextTo"/>
        <c:crossAx val="98804480"/>
        <c:crosses val="autoZero"/>
        <c:auto val="1"/>
        <c:lblAlgn val="ctr"/>
        <c:lblOffset val="100"/>
      </c:catAx>
      <c:valAx>
        <c:axId val="98804480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98794496"/>
        <c:crosses val="autoZero"/>
        <c:crossBetween val="between"/>
        <c:majorUnit val="1000000000"/>
      </c:valAx>
    </c:plotArea>
    <c:plotVisOnly val="1"/>
  </c:chart>
  <c:spPr>
    <a:noFill/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Recursos Propios </a:t>
            </a:r>
          </a:p>
          <a:p>
            <a:pPr>
              <a:defRPr/>
            </a:pPr>
            <a:r>
              <a:rPr lang="en-US" sz="1200"/>
              <a:t>Seguro Popular Noviembre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graficos!$A$66</c:f>
              <c:strCache>
                <c:ptCount val="1"/>
                <c:pt idx="0">
                  <c:v>Seguro Popular Noveimbre 2019</c:v>
                </c:pt>
              </c:strCache>
            </c:strRef>
          </c:tx>
          <c:dLbls>
            <c:dLbl>
              <c:idx val="0"/>
              <c:layout>
                <c:manualLayout>
                  <c:x val="3.333333333333334E-2"/>
                  <c:y val="-4.16666666666666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900,000,000.00 100%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3333333333333444E-2"/>
                  <c:y val="-7.40740740740740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553,204,679.92</a:t>
                    </a:r>
                  </a:p>
                  <a:p>
                    <a:r>
                      <a:rPr lang="en-US"/>
                      <a:t>61.47%   </a:t>
                    </a:r>
                  </a:p>
                </c:rich>
              </c:tx>
              <c:showVal val="1"/>
            </c:dLbl>
            <c:numFmt formatCode="0.00" sourceLinked="0"/>
            <c:showVal val="1"/>
          </c:dLbls>
          <c:cat>
            <c:strRef>
              <c:f>graficos!$B$65:$C$65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graficos!$B$66:$C$66</c:f>
              <c:numCache>
                <c:formatCode>_-* #,##0.00_-;\-* #,##0.00_-;_-* "-"??_-;_-@_-</c:formatCode>
                <c:ptCount val="2"/>
                <c:pt idx="0">
                  <c:v>900000000</c:v>
                </c:pt>
                <c:pt idx="1">
                  <c:v>553204679.91999996</c:v>
                </c:pt>
              </c:numCache>
            </c:numRef>
          </c:val>
        </c:ser>
        <c:shape val="box"/>
        <c:axId val="99037184"/>
        <c:axId val="99038720"/>
        <c:axId val="0"/>
      </c:bar3DChart>
      <c:catAx>
        <c:axId val="99037184"/>
        <c:scaling>
          <c:orientation val="minMax"/>
        </c:scaling>
        <c:axPos val="b"/>
        <c:tickLblPos val="nextTo"/>
        <c:crossAx val="99038720"/>
        <c:crosses val="autoZero"/>
        <c:auto val="1"/>
        <c:lblAlgn val="ctr"/>
        <c:lblOffset val="100"/>
      </c:catAx>
      <c:valAx>
        <c:axId val="99038720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99037184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Federal                                             </a:t>
            </a:r>
            <a:r>
              <a:rPr lang="en-US" sz="1200"/>
              <a:t>Fondo de Aportación para los Servicios de Salud,                Ramo 33 (Capítulo 1000) Noviembre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graficos!$A$42</c:f>
              <c:strCache>
                <c:ptCount val="1"/>
                <c:pt idx="0">
                  <c:v>Fondo de Aportación para los Servicios de Salud, Ramo 33 (Capítulo 1000) Noveimbre 2019</c:v>
                </c:pt>
              </c:strCache>
            </c:strRef>
          </c:tx>
          <c:dLbls>
            <c:dLbl>
              <c:idx val="0"/>
              <c:layout>
                <c:manualLayout>
                  <c:x val="3.3333114610673849E-2"/>
                  <c:y val="-1.851851851851854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808,137,393.67 100%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1.6666666666666701E-2"/>
                  <c:y val="-6.48148148148151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740,792,610.57 91.67% </a:t>
                    </a:r>
                  </a:p>
                </c:rich>
              </c:tx>
              <c:showVal val="1"/>
            </c:dLbl>
            <c:showVal val="1"/>
          </c:dLbls>
          <c:cat>
            <c:strRef>
              <c:f>graficos!$B$41:$C$41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graficos!$B$42:$C$42</c:f>
              <c:numCache>
                <c:formatCode>_-* #,##0.00_-;\-* #,##0.00_-;_-* "-"??_-;_-@_-</c:formatCode>
                <c:ptCount val="2"/>
                <c:pt idx="0">
                  <c:v>808137393.66999996</c:v>
                </c:pt>
                <c:pt idx="1">
                  <c:v>740792610.56999969</c:v>
                </c:pt>
              </c:numCache>
            </c:numRef>
          </c:val>
        </c:ser>
        <c:shape val="box"/>
        <c:axId val="99075200"/>
        <c:axId val="99076736"/>
        <c:axId val="0"/>
      </c:bar3DChart>
      <c:catAx>
        <c:axId val="99075200"/>
        <c:scaling>
          <c:orientation val="minMax"/>
        </c:scaling>
        <c:axPos val="b"/>
        <c:tickLblPos val="nextTo"/>
        <c:crossAx val="99076736"/>
        <c:crosses val="autoZero"/>
        <c:auto val="1"/>
        <c:lblAlgn val="ctr"/>
        <c:lblOffset val="100"/>
      </c:catAx>
      <c:valAx>
        <c:axId val="99076736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99075200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29/01/2020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29/01/2020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162°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 NOVIEMBRE DE 2019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29/01/2020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29/01/2020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214313" y="1307535"/>
          <a:ext cx="8715375" cy="5324475"/>
        </p:xfrm>
        <a:graphic>
          <a:graphicData uri="http://schemas.openxmlformats.org/presentationml/2006/ole">
            <p:oleObj spid="_x0000_s27656" name="Hoja de cálculo" r:id="rId4" imgW="8715311" imgH="5324440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2019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4 Gráfico"/>
          <p:cNvGraphicFramePr/>
          <p:nvPr/>
        </p:nvGraphicFramePr>
        <p:xfrm>
          <a:off x="4350327" y="3429000"/>
          <a:ext cx="457200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1 Gráfico"/>
          <p:cNvGraphicFramePr/>
          <p:nvPr/>
        </p:nvGraphicFramePr>
        <p:xfrm>
          <a:off x="304800" y="1468582"/>
          <a:ext cx="4572000" cy="241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Gráfico"/>
          <p:cNvGraphicFramePr/>
          <p:nvPr/>
        </p:nvGraphicFramePr>
        <p:xfrm>
          <a:off x="439622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7 Gráfico"/>
          <p:cNvGraphicFramePr/>
          <p:nvPr/>
        </p:nvGraphicFramePr>
        <p:xfrm>
          <a:off x="304800" y="14685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11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80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107506" y="1700808"/>
          <a:ext cx="8928992" cy="3634414"/>
        </p:xfrm>
        <a:graphic>
          <a:graphicData uri="http://schemas.openxmlformats.org/presentationml/2006/ole">
            <p:oleObj spid="_x0000_s28678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2019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01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24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50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73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798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21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395288" y="1557340"/>
          <a:ext cx="8334375" cy="3609975"/>
        </p:xfrm>
        <a:graphic>
          <a:graphicData uri="http://schemas.openxmlformats.org/presentationml/2006/ole">
            <p:oleObj spid="_x0000_s35845" name="Hoja de cálculo" r:id="rId4" imgW="8334424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70" name="Object 6"/>
          <p:cNvGraphicFramePr>
            <a:graphicFrameLocks noChangeAspect="1"/>
          </p:cNvGraphicFramePr>
          <p:nvPr/>
        </p:nvGraphicFramePr>
        <p:xfrm>
          <a:off x="395537" y="1557338"/>
          <a:ext cx="8334375" cy="3657600"/>
        </p:xfrm>
        <a:graphic>
          <a:graphicData uri="http://schemas.openxmlformats.org/presentationml/2006/ole">
            <p:oleObj spid="_x0000_s36870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204</Words>
  <Application>Microsoft Office PowerPoint</Application>
  <PresentationFormat>Carta (216 x 279 mm)</PresentationFormat>
  <Paragraphs>52</Paragraphs>
  <Slides>12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50</cp:revision>
  <dcterms:created xsi:type="dcterms:W3CDTF">2019-08-05T21:51:21Z</dcterms:created>
  <dcterms:modified xsi:type="dcterms:W3CDTF">2020-01-29T18:04:20Z</dcterms:modified>
</cp:coreProperties>
</file>