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5" r:id="rId3"/>
    <p:sldId id="275" r:id="rId4"/>
    <p:sldId id="276" r:id="rId5"/>
    <p:sldId id="277" r:id="rId6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49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009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643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490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37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37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970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08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398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23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0578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821D-DC69-4A95-8FA3-08A37CA919F4}" type="datetimeFigureOut">
              <a:rPr lang="es-MX" smtClean="0"/>
              <a:t>09/05/2018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EA727-B388-4FD7-8D17-B710F04725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38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25806" t="19503" r="32130" b="24254"/>
          <a:stretch/>
        </p:blipFill>
        <p:spPr>
          <a:xfrm>
            <a:off x="0" y="1982"/>
            <a:ext cx="912273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146A36-E640-4E96-BF24-0FEA2ADA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493" y="196102"/>
            <a:ext cx="986178" cy="1092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60CC16F-9DFE-4EC3-A7AA-06215030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920" y="252355"/>
            <a:ext cx="762544" cy="1090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AB09176-CB46-4B5A-B05C-B3957B690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468" y="196102"/>
            <a:ext cx="825526" cy="1090200"/>
          </a:xfrm>
          <a:prstGeom prst="rect">
            <a:avLst/>
          </a:prstGeom>
        </p:spPr>
      </p:pic>
      <p:sp>
        <p:nvSpPr>
          <p:cNvPr id="9" name="5 Marcador de texto"/>
          <p:cNvSpPr txBox="1">
            <a:spLocks/>
          </p:cNvSpPr>
          <p:nvPr/>
        </p:nvSpPr>
        <p:spPr>
          <a:xfrm>
            <a:off x="6654247" y="5408869"/>
            <a:ext cx="5452806" cy="1210613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_tradnl" sz="3200" b="1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Contraloría Interna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MX" sz="2400" b="1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O.P.D. Hospital Civil de Guadalajara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MX" sz="28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skerville Old Face" panose="02020602080505020303" pitchFamily="18" charset="0"/>
              <a:ea typeface="Gungsuh" pitchFamily="18" charset="-127"/>
              <a:cs typeface="Andalus" pitchFamily="18" charset="-78"/>
            </a:endParaRPr>
          </a:p>
        </p:txBody>
      </p:sp>
      <p:sp>
        <p:nvSpPr>
          <p:cNvPr id="10" name="5 Marcador de texto"/>
          <p:cNvSpPr txBox="1">
            <a:spLocks/>
          </p:cNvSpPr>
          <p:nvPr/>
        </p:nvSpPr>
        <p:spPr>
          <a:xfrm>
            <a:off x="1355834" y="1998249"/>
            <a:ext cx="10751219" cy="1832761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4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ROGRAMA</a:t>
            </a: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 A</a:t>
            </a:r>
            <a:r>
              <a:rPr lang="es-MX" sz="4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NUAL DE </a:t>
            </a: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T</a:t>
            </a:r>
            <a:r>
              <a:rPr lang="es-MX" sz="4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RABAJO</a:t>
            </a:r>
          </a:p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kumimoji="0" lang="es-MX" sz="4800" b="1" i="1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E</a:t>
            </a:r>
            <a:r>
              <a:rPr kumimoji="0" lang="es-MX" sz="4000" b="1" i="1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JERCICIO </a:t>
            </a:r>
            <a:r>
              <a:rPr kumimoji="0" lang="es-MX" sz="4400" b="1" i="1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2018</a:t>
            </a:r>
            <a:endParaRPr kumimoji="0" lang="es-MX" sz="36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0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806" t="19504" r="32130" b="24020"/>
          <a:stretch/>
        </p:blipFill>
        <p:spPr>
          <a:xfrm>
            <a:off x="21205" y="0"/>
            <a:ext cx="6654247" cy="6858000"/>
          </a:xfrm>
          <a:prstGeom prst="rect">
            <a:avLst/>
          </a:prstGeom>
        </p:spPr>
      </p:pic>
      <p:sp>
        <p:nvSpPr>
          <p:cNvPr id="10" name="5 Marcador de texto"/>
          <p:cNvSpPr txBox="1">
            <a:spLocks/>
          </p:cNvSpPr>
          <p:nvPr/>
        </p:nvSpPr>
        <p:spPr>
          <a:xfrm>
            <a:off x="3697013" y="306949"/>
            <a:ext cx="7157548" cy="1217917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4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ROGRAMA </a:t>
            </a: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G</a:t>
            </a:r>
            <a:r>
              <a:rPr lang="es-MX" sz="4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ENERAL</a:t>
            </a:r>
            <a:endParaRPr kumimoji="0" lang="es-MX" sz="36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</p:txBody>
      </p:sp>
      <p:sp>
        <p:nvSpPr>
          <p:cNvPr id="12" name="5 Rectángulo"/>
          <p:cNvSpPr/>
          <p:nvPr/>
        </p:nvSpPr>
        <p:spPr>
          <a:xfrm>
            <a:off x="2601311" y="1049909"/>
            <a:ext cx="934895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endParaRPr lang="es-E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Análisis de Estados Financieros en observancia a la Ley General de Contabilidad Gubernamental.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Análisis y evaluación de registros contables y presupuestales en cumplimiento a la integración de la Cuenta Pública Anual previa a su presentación.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Evaluación del Sistema de Control Interno.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Entrega – Recepción de los servidores públicos adscritos al O.P.D. Hospital Civil de Guadalajara.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Asesoría, Orientación y Auditoria a las declaraciones Patrimoniales de los Servidores Públicos adscritos al Organismo.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Participación en los procesos de adjudicación.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146A36-E640-4E96-BF24-0FEA2ADA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883" y="174952"/>
            <a:ext cx="986178" cy="1092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60CC16F-9DFE-4EC3-A7AA-06215030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685" y="243080"/>
            <a:ext cx="762544" cy="1090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AB09176-CB46-4B5A-B05C-B3957B690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983" y="174952"/>
            <a:ext cx="825526" cy="109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5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806" t="19504" r="32130" b="24020"/>
          <a:stretch/>
        </p:blipFill>
        <p:spPr>
          <a:xfrm>
            <a:off x="21205" y="0"/>
            <a:ext cx="6654247" cy="6858000"/>
          </a:xfrm>
          <a:prstGeom prst="rect">
            <a:avLst/>
          </a:prstGeom>
        </p:spPr>
      </p:pic>
      <p:sp>
        <p:nvSpPr>
          <p:cNvPr id="10" name="5 Marcador de texto"/>
          <p:cNvSpPr txBox="1">
            <a:spLocks/>
          </p:cNvSpPr>
          <p:nvPr/>
        </p:nvSpPr>
        <p:spPr>
          <a:xfrm>
            <a:off x="3697013" y="306949"/>
            <a:ext cx="7157548" cy="1217917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4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ROGRAMA </a:t>
            </a:r>
            <a:r>
              <a:rPr lang="es-MX" sz="6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E</a:t>
            </a:r>
            <a:r>
              <a:rPr lang="es-MX" sz="40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SPECÍFICO</a:t>
            </a:r>
            <a:endParaRPr lang="es-MX" sz="3200" b="1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146A36-E640-4E96-BF24-0FEA2ADA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883" y="174952"/>
            <a:ext cx="986178" cy="1092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60CC16F-9DFE-4EC3-A7AA-06215030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685" y="243080"/>
            <a:ext cx="762544" cy="1090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AB09176-CB46-4B5A-B05C-B3957B690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983" y="174952"/>
            <a:ext cx="825526" cy="1090200"/>
          </a:xfrm>
          <a:prstGeom prst="rect">
            <a:avLst/>
          </a:prstGeom>
        </p:spPr>
      </p:pic>
      <p:sp>
        <p:nvSpPr>
          <p:cNvPr id="9" name="5 Rectángulo">
            <a:extLst>
              <a:ext uri="{FF2B5EF4-FFF2-40B4-BE49-F238E27FC236}">
                <a16:creationId xmlns:a16="http://schemas.microsoft.com/office/drawing/2014/main" xmlns="" id="{5EC0728C-0678-4D8C-9EF9-6224C0A2822E}"/>
              </a:ext>
            </a:extLst>
          </p:cNvPr>
          <p:cNvSpPr/>
          <p:nvPr/>
        </p:nvSpPr>
        <p:spPr>
          <a:xfrm>
            <a:off x="3833444" y="1899418"/>
            <a:ext cx="3897393" cy="3242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Ingresos Propios y por Convenio.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Cuenta por Cobrar y Pagar.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Bienes Patrimoniales.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Enseñanza e Investigación.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Trasplantes de Órganos.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 Sistemas Informáticos.</a:t>
            </a:r>
          </a:p>
        </p:txBody>
      </p:sp>
    </p:spTree>
    <p:extLst>
      <p:ext uri="{BB962C8B-B14F-4D97-AF65-F5344CB8AC3E}">
        <p14:creationId xmlns:p14="http://schemas.microsoft.com/office/powerpoint/2010/main" val="24344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806" t="19504" r="32130" b="24020"/>
          <a:stretch/>
        </p:blipFill>
        <p:spPr>
          <a:xfrm>
            <a:off x="21205" y="0"/>
            <a:ext cx="6654247" cy="6858000"/>
          </a:xfrm>
          <a:prstGeom prst="rect">
            <a:avLst/>
          </a:prstGeom>
        </p:spPr>
      </p:pic>
      <p:sp>
        <p:nvSpPr>
          <p:cNvPr id="10" name="5 Marcador de texto"/>
          <p:cNvSpPr txBox="1">
            <a:spLocks/>
          </p:cNvSpPr>
          <p:nvPr/>
        </p:nvSpPr>
        <p:spPr>
          <a:xfrm>
            <a:off x="3697013" y="306949"/>
            <a:ext cx="7157548" cy="1217917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MX" sz="5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3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ROGRAMA </a:t>
            </a:r>
            <a:r>
              <a:rPr lang="es-MX" sz="5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3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ERMANENTE</a:t>
            </a:r>
            <a:endParaRPr lang="es-MX" sz="2800" b="1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146A36-E640-4E96-BF24-0FEA2ADA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883" y="174952"/>
            <a:ext cx="986178" cy="1092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60CC16F-9DFE-4EC3-A7AA-06215030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685" y="243080"/>
            <a:ext cx="762544" cy="1090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AB09176-CB46-4B5A-B05C-B3957B690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983" y="174952"/>
            <a:ext cx="825526" cy="1090200"/>
          </a:xfrm>
          <a:prstGeom prst="rect">
            <a:avLst/>
          </a:prstGeom>
        </p:spPr>
      </p:pic>
      <p:sp>
        <p:nvSpPr>
          <p:cNvPr id="11" name="5 Rectángulo">
            <a:extLst>
              <a:ext uri="{FF2B5EF4-FFF2-40B4-BE49-F238E27FC236}">
                <a16:creationId xmlns:a16="http://schemas.microsoft.com/office/drawing/2014/main" xmlns="" id="{C75093DF-83CF-4276-BF10-25439BC0F6B7}"/>
              </a:ext>
            </a:extLst>
          </p:cNvPr>
          <p:cNvSpPr/>
          <p:nvPr/>
        </p:nvSpPr>
        <p:spPr>
          <a:xfrm>
            <a:off x="2879934" y="1416054"/>
            <a:ext cx="934895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endParaRPr lang="es-E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     Pago de Fondos Revolventes.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    Compras Gubernamentales.</a:t>
            </a:r>
          </a:p>
          <a:p>
            <a:pPr lvl="0" algn="just"/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    Almacenes.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   Servicios Personales.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     Mantenimientos.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VI.   Auditoría de Aseguramiento de la Atención Integral en Áreas Criticas.</a:t>
            </a:r>
          </a:p>
          <a:p>
            <a:pPr marL="45720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VII.  Seguridad y Custodia en las Unidades Hospitalarias (Vigilancia interna y externa).</a:t>
            </a:r>
            <a:endParaRPr lang="es-ES" dirty="0">
              <a:solidFill>
                <a:srgbClr val="09101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s-E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17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806" t="19504" r="32130" b="24020"/>
          <a:stretch/>
        </p:blipFill>
        <p:spPr>
          <a:xfrm>
            <a:off x="21205" y="0"/>
            <a:ext cx="6654247" cy="6858000"/>
          </a:xfrm>
          <a:prstGeom prst="rect">
            <a:avLst/>
          </a:prstGeom>
        </p:spPr>
      </p:pic>
      <p:sp>
        <p:nvSpPr>
          <p:cNvPr id="10" name="5 Marcador de texto"/>
          <p:cNvSpPr txBox="1">
            <a:spLocks/>
          </p:cNvSpPr>
          <p:nvPr/>
        </p:nvSpPr>
        <p:spPr>
          <a:xfrm>
            <a:off x="3697013" y="306949"/>
            <a:ext cx="7786426" cy="1217917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MX" sz="5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</a:t>
            </a:r>
            <a:r>
              <a:rPr lang="es-MX" sz="3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ARTICIPACIÓN Y </a:t>
            </a:r>
            <a:r>
              <a:rPr lang="es-MX" sz="54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E</a:t>
            </a:r>
            <a:r>
              <a:rPr lang="es-MX" sz="3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JECUCIÓN</a:t>
            </a:r>
            <a:endParaRPr lang="es-MX" sz="2800" b="1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146A36-E640-4E96-BF24-0FEA2ADA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883" y="174952"/>
            <a:ext cx="986178" cy="1092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60CC16F-9DFE-4EC3-A7AA-06215030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685" y="243080"/>
            <a:ext cx="762544" cy="1090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AB09176-CB46-4B5A-B05C-B3957B690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983" y="174952"/>
            <a:ext cx="825526" cy="1090200"/>
          </a:xfrm>
          <a:prstGeom prst="rect">
            <a:avLst/>
          </a:prstGeom>
        </p:spPr>
      </p:pic>
      <p:sp>
        <p:nvSpPr>
          <p:cNvPr id="9" name="5 Rectángulo">
            <a:extLst>
              <a:ext uri="{FF2B5EF4-FFF2-40B4-BE49-F238E27FC236}">
                <a16:creationId xmlns:a16="http://schemas.microsoft.com/office/drawing/2014/main" xmlns="" id="{FFAD2FC5-4AA0-4A0E-840D-E193671912E8}"/>
              </a:ext>
            </a:extLst>
          </p:cNvPr>
          <p:cNvSpPr/>
          <p:nvPr/>
        </p:nvSpPr>
        <p:spPr>
          <a:xfrm>
            <a:off x="2998578" y="1656863"/>
            <a:ext cx="8377983" cy="467820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Inventario Anual.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Entrega-Recepción.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Comité de Insumos, de Obra y de Adquisiciones.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Asesoría de llenado y presentación de Declaraciones Patrimoniales.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Recepción de Quejas y Renuncias.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Sustanciaciones.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Inspecciones.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Sanciones.</a:t>
            </a:r>
          </a:p>
          <a:p>
            <a:pPr marL="457200" lvl="0" indent="-457200" algn="just">
              <a:buFont typeface="+mj-lt"/>
              <a:buAutoNum type="arabicPeriod"/>
            </a:pPr>
            <a:endParaRPr lang="es-ES" sz="1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s-ES" sz="1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Comité de Valoración de Patrimonio.</a:t>
            </a:r>
          </a:p>
        </p:txBody>
      </p:sp>
    </p:spTree>
    <p:extLst>
      <p:ext uri="{BB962C8B-B14F-4D97-AF65-F5344CB8AC3E}">
        <p14:creationId xmlns:p14="http://schemas.microsoft.com/office/powerpoint/2010/main" val="16498294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2452</TotalTime>
  <Words>242</Words>
  <Application>Microsoft Office PowerPoint</Application>
  <PresentationFormat>Panorámica</PresentationFormat>
  <Paragraphs>64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Andalus</vt:lpstr>
      <vt:lpstr>Arial</vt:lpstr>
      <vt:lpstr>Baskerville Old Face</vt:lpstr>
      <vt:lpstr>Calibri</vt:lpstr>
      <vt:lpstr>Calibri Light</vt:lpstr>
      <vt:lpstr>Gungsuh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CIAM</dc:creator>
  <cp:lastModifiedBy>HCG-2792</cp:lastModifiedBy>
  <cp:revision>84</cp:revision>
  <cp:lastPrinted>2018-01-31T17:53:52Z</cp:lastPrinted>
  <dcterms:created xsi:type="dcterms:W3CDTF">2018-01-30T18:53:24Z</dcterms:created>
  <dcterms:modified xsi:type="dcterms:W3CDTF">2018-05-09T14:56:28Z</dcterms:modified>
</cp:coreProperties>
</file>